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743" r:id="rId3"/>
    <p:sldId id="745" r:id="rId4"/>
    <p:sldId id="746" r:id="rId5"/>
    <p:sldId id="747" r:id="rId6"/>
    <p:sldId id="748" r:id="rId7"/>
    <p:sldId id="749" r:id="rId8"/>
    <p:sldId id="751" r:id="rId9"/>
    <p:sldId id="752" r:id="rId10"/>
    <p:sldId id="753" r:id="rId11"/>
    <p:sldId id="754" r:id="rId12"/>
    <p:sldId id="755" r:id="rId13"/>
    <p:sldId id="756" r:id="rId14"/>
    <p:sldId id="757" r:id="rId15"/>
    <p:sldId id="759" r:id="rId16"/>
    <p:sldId id="761" r:id="rId17"/>
    <p:sldId id="762" r:id="rId18"/>
    <p:sldId id="763" r:id="rId19"/>
    <p:sldId id="758" r:id="rId20"/>
    <p:sldId id="764" r:id="rId21"/>
    <p:sldId id="765" r:id="rId22"/>
    <p:sldId id="767" r:id="rId23"/>
    <p:sldId id="768" r:id="rId24"/>
    <p:sldId id="769" r:id="rId25"/>
    <p:sldId id="770" r:id="rId26"/>
    <p:sldId id="771" r:id="rId27"/>
    <p:sldId id="772" r:id="rId28"/>
    <p:sldId id="773" r:id="rId29"/>
    <p:sldId id="774" r:id="rId30"/>
    <p:sldId id="776" r:id="rId31"/>
    <p:sldId id="775" r:id="rId32"/>
    <p:sldId id="777" r:id="rId33"/>
    <p:sldId id="778" r:id="rId34"/>
    <p:sldId id="779" r:id="rId35"/>
    <p:sldId id="781" r:id="rId36"/>
    <p:sldId id="780" r:id="rId37"/>
    <p:sldId id="782" r:id="rId38"/>
    <p:sldId id="783" r:id="rId39"/>
    <p:sldId id="784" r:id="rId40"/>
    <p:sldId id="785" r:id="rId41"/>
    <p:sldId id="786" r:id="rId42"/>
    <p:sldId id="788" r:id="rId43"/>
    <p:sldId id="787" r:id="rId44"/>
    <p:sldId id="789" r:id="rId45"/>
    <p:sldId id="790" r:id="rId46"/>
    <p:sldId id="791" r:id="rId47"/>
    <p:sldId id="792" r:id="rId48"/>
    <p:sldId id="793" r:id="rId49"/>
    <p:sldId id="794" r:id="rId50"/>
    <p:sldId id="795" r:id="rId51"/>
    <p:sldId id="797" r:id="rId52"/>
    <p:sldId id="796" r:id="rId53"/>
    <p:sldId id="798" r:id="rId54"/>
    <p:sldId id="807" r:id="rId55"/>
    <p:sldId id="799" r:id="rId56"/>
    <p:sldId id="801" r:id="rId57"/>
    <p:sldId id="800" r:id="rId58"/>
    <p:sldId id="802" r:id="rId59"/>
    <p:sldId id="804" r:id="rId60"/>
    <p:sldId id="803" r:id="rId61"/>
    <p:sldId id="805" r:id="rId62"/>
    <p:sldId id="806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2"/>
    <a:srgbClr val="C0C0C0"/>
    <a:srgbClr val="8498BD"/>
    <a:srgbClr val="C2C2C2"/>
    <a:srgbClr val="514870"/>
    <a:srgbClr val="FFFFFF"/>
    <a:srgbClr val="FFFDFF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884" autoAdjust="0"/>
  </p:normalViewPr>
  <p:slideViewPr>
    <p:cSldViewPr snapToGrid="0">
      <p:cViewPr varScale="1">
        <p:scale>
          <a:sx n="105" d="100"/>
          <a:sy n="105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1C9E1182-6277-43A7-837D-71BBADE35AB7}"/>
    <pc:docChg chg="custSel modSld">
      <pc:chgData name="Mamdouh Alenezi" userId="aaa25a7cb57ba53e" providerId="LiveId" clId="{1C9E1182-6277-43A7-837D-71BBADE35AB7}" dt="2022-04-01T02:45:00.476" v="0" actId="313"/>
      <pc:docMkLst>
        <pc:docMk/>
      </pc:docMkLst>
      <pc:sldChg chg="modSp mod">
        <pc:chgData name="Mamdouh Alenezi" userId="aaa25a7cb57ba53e" providerId="LiveId" clId="{1C9E1182-6277-43A7-837D-71BBADE35AB7}" dt="2022-04-01T02:45:00.476" v="0" actId="313"/>
        <pc:sldMkLst>
          <pc:docMk/>
          <pc:sldMk cId="2924300342" sldId="495"/>
        </pc:sldMkLst>
        <pc:spChg chg="mod">
          <ac:chgData name="Mamdouh Alenezi" userId="aaa25a7cb57ba53e" providerId="LiveId" clId="{1C9E1182-6277-43A7-837D-71BBADE35AB7}" dt="2022-04-01T02:45:00.476" v="0" actId="313"/>
          <ac:spMkLst>
            <pc:docMk/>
            <pc:sldMk cId="2924300342" sldId="495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DF96BF-ABE7-4EF9-88D7-0402D728B72A}" type="doc">
      <dgm:prSet loTypeId="urn:microsoft.com/office/officeart/2005/8/layout/radial6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B59A74-DA12-4260-B81A-97EAE796F5FE}">
      <dgm:prSet phldrT="[Text]"/>
      <dgm:spPr/>
      <dgm:t>
        <a:bodyPr/>
        <a:lstStyle/>
        <a:p>
          <a:r>
            <a:rPr lang="en-US" dirty="0">
              <a:latin typeface="Candara" panose="020E0502030303020204" pitchFamily="34" charset="0"/>
            </a:rPr>
            <a:t>Challenges</a:t>
          </a:r>
        </a:p>
      </dgm:t>
    </dgm:pt>
    <dgm:pt modelId="{689AB801-218F-4722-BE4A-26F10D839ABF}" type="parTrans" cxnId="{64448A0E-2927-4EE6-99F3-31C5C6DD867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2CDE36C-427D-4548-B66D-7DC6A9528C79}" type="sibTrans" cxnId="{64448A0E-2927-4EE6-99F3-31C5C6DD867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BB92FE0-DB9A-4102-98C7-E79064BDFC46}">
      <dgm:prSet phldrT="[Text]"/>
      <dgm:spPr/>
      <dgm:t>
        <a:bodyPr/>
        <a:lstStyle/>
        <a:p>
          <a:r>
            <a:rPr lang="en-US">
              <a:latin typeface="Candara" panose="020E0502030303020204" pitchFamily="34" charset="0"/>
            </a:rPr>
            <a:t>High upfront costs</a:t>
          </a:r>
          <a:endParaRPr lang="en-US" dirty="0">
            <a:latin typeface="Candara" panose="020E0502030303020204" pitchFamily="34" charset="0"/>
          </a:endParaRPr>
        </a:p>
      </dgm:t>
    </dgm:pt>
    <dgm:pt modelId="{78BEE80E-3DF1-4B23-93F8-36B65F34B791}" type="parTrans" cxnId="{0519A167-9664-4C3C-BBA5-3DB820FEF01A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82F7762-03B2-422D-BE62-71275BAE345B}" type="sibTrans" cxnId="{0519A167-9664-4C3C-BBA5-3DB820FEF01A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73CF0708-6C20-43B9-B37A-835BF8E49564}">
      <dgm:prSet/>
      <dgm:spPr/>
      <dgm:t>
        <a:bodyPr/>
        <a:lstStyle/>
        <a:p>
          <a:r>
            <a:rPr lang="en-US">
              <a:latin typeface="Candara" panose="020E0502030303020204" pitchFamily="34" charset="0"/>
            </a:rPr>
            <a:t>Complexity in data integration and management</a:t>
          </a:r>
          <a:endParaRPr lang="en-US" dirty="0">
            <a:latin typeface="Candara" panose="020E0502030303020204" pitchFamily="34" charset="0"/>
          </a:endParaRPr>
        </a:p>
      </dgm:t>
    </dgm:pt>
    <dgm:pt modelId="{893E0047-D342-47A7-BC34-6AF6067C3193}" type="parTrans" cxnId="{FDB4CEED-66CE-44C7-A14A-56F290DA8B2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6AD3940-8C74-4CFD-9D15-64ECFF2D34E3}" type="sibTrans" cxnId="{FDB4CEED-66CE-44C7-A14A-56F290DA8B2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64CED33-6D6A-4DDB-9796-036034148400}">
      <dgm:prSet/>
      <dgm:spPr/>
      <dgm:t>
        <a:bodyPr/>
        <a:lstStyle/>
        <a:p>
          <a:r>
            <a:rPr lang="en-US">
              <a:latin typeface="Candara" panose="020E0502030303020204" pitchFamily="34" charset="0"/>
            </a:rPr>
            <a:t>Limited flexibility in data schema</a:t>
          </a:r>
          <a:endParaRPr lang="en-US" dirty="0">
            <a:latin typeface="Candara" panose="020E0502030303020204" pitchFamily="34" charset="0"/>
          </a:endParaRPr>
        </a:p>
      </dgm:t>
    </dgm:pt>
    <dgm:pt modelId="{69A7C8EE-C530-49B3-856F-2BBD6AE36A86}" type="parTrans" cxnId="{58D77A97-E35F-4291-A2D2-EF7E26ADC25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74D1DCA-E91B-4EB0-B202-DF4E4EADE0EA}" type="sibTrans" cxnId="{58D77A97-E35F-4291-A2D2-EF7E26ADC25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204DDEA0-5EDC-4E9F-8341-C01784E82295}">
      <dgm:prSet/>
      <dgm:spPr/>
      <dgm:t>
        <a:bodyPr/>
        <a:lstStyle/>
        <a:p>
          <a:r>
            <a:rPr lang="en-US">
              <a:latin typeface="Candara" panose="020E0502030303020204" pitchFamily="34" charset="0"/>
            </a:rPr>
            <a:t>Data quality issues</a:t>
          </a:r>
          <a:endParaRPr lang="en-US" dirty="0">
            <a:latin typeface="Candara" panose="020E0502030303020204" pitchFamily="34" charset="0"/>
          </a:endParaRPr>
        </a:p>
      </dgm:t>
    </dgm:pt>
    <dgm:pt modelId="{FD18DD1D-CA73-4978-B152-5B15AE97D018}" type="parTrans" cxnId="{F8D903C4-C81B-452D-91B4-7F1C96BCC11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D0DD1E-6BB0-45EE-AE51-0EC920734132}" type="sibTrans" cxnId="{F8D903C4-C81B-452D-91B4-7F1C96BCC11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7B6C9E6-E5DE-4108-A0F2-1937244DFF3E}">
      <dgm:prSet/>
      <dgm:spPr/>
      <dgm:t>
        <a:bodyPr/>
        <a:lstStyle/>
        <a:p>
          <a:r>
            <a:rPr lang="en-US">
              <a:latin typeface="Candara" panose="020E0502030303020204" pitchFamily="34" charset="0"/>
            </a:rPr>
            <a:t>Security and privacy concerns</a:t>
          </a:r>
          <a:endParaRPr lang="en-US" dirty="0">
            <a:latin typeface="Candara" panose="020E0502030303020204" pitchFamily="34" charset="0"/>
          </a:endParaRPr>
        </a:p>
      </dgm:t>
    </dgm:pt>
    <dgm:pt modelId="{0E1D3627-AAD1-4EA3-BFA4-97ADC76AE37D}" type="parTrans" cxnId="{939001B8-09F6-48ED-8991-40FF391DD0A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1E08EEB3-C4F5-47A8-AD9E-42C6DC9CB24C}" type="sibTrans" cxnId="{939001B8-09F6-48ED-8991-40FF391DD0A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8A867D1-7285-4B9B-8746-26C7B7D2C1C7}" type="pres">
      <dgm:prSet presAssocID="{87DF96BF-ABE7-4EF9-88D7-0402D728B72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867C743-2B13-461F-985E-8C8DB08B1E4D}" type="pres">
      <dgm:prSet presAssocID="{A1B59A74-DA12-4260-B81A-97EAE796F5FE}" presName="centerShape" presStyleLbl="node0" presStyleIdx="0" presStyleCnt="1"/>
      <dgm:spPr/>
    </dgm:pt>
    <dgm:pt modelId="{6915A25A-C473-4AF2-BF5F-B208A0FC46A7}" type="pres">
      <dgm:prSet presAssocID="{1BB92FE0-DB9A-4102-98C7-E79064BDFC46}" presName="node" presStyleLbl="node1" presStyleIdx="0" presStyleCnt="5">
        <dgm:presLayoutVars>
          <dgm:bulletEnabled val="1"/>
        </dgm:presLayoutVars>
      </dgm:prSet>
      <dgm:spPr/>
    </dgm:pt>
    <dgm:pt modelId="{C0B0FFD7-834C-483A-BEB9-43507AB3583D}" type="pres">
      <dgm:prSet presAssocID="{1BB92FE0-DB9A-4102-98C7-E79064BDFC46}" presName="dummy" presStyleCnt="0"/>
      <dgm:spPr/>
    </dgm:pt>
    <dgm:pt modelId="{50D97905-0981-4430-B938-449DC11F803C}" type="pres">
      <dgm:prSet presAssocID="{A82F7762-03B2-422D-BE62-71275BAE345B}" presName="sibTrans" presStyleLbl="sibTrans2D1" presStyleIdx="0" presStyleCnt="5"/>
      <dgm:spPr/>
    </dgm:pt>
    <dgm:pt modelId="{E90C384B-349D-409F-A142-22B8C1F59F3D}" type="pres">
      <dgm:prSet presAssocID="{73CF0708-6C20-43B9-B37A-835BF8E49564}" presName="node" presStyleLbl="node1" presStyleIdx="1" presStyleCnt="5">
        <dgm:presLayoutVars>
          <dgm:bulletEnabled val="1"/>
        </dgm:presLayoutVars>
      </dgm:prSet>
      <dgm:spPr/>
    </dgm:pt>
    <dgm:pt modelId="{F7E35789-00BF-44E5-A01C-000A127F7551}" type="pres">
      <dgm:prSet presAssocID="{73CF0708-6C20-43B9-B37A-835BF8E49564}" presName="dummy" presStyleCnt="0"/>
      <dgm:spPr/>
    </dgm:pt>
    <dgm:pt modelId="{26BE18A1-CF95-42C2-A3F4-04473DEB8000}" type="pres">
      <dgm:prSet presAssocID="{B6AD3940-8C74-4CFD-9D15-64ECFF2D34E3}" presName="sibTrans" presStyleLbl="sibTrans2D1" presStyleIdx="1" presStyleCnt="5"/>
      <dgm:spPr/>
    </dgm:pt>
    <dgm:pt modelId="{25A3B2F0-31AF-4A8D-B64D-5FFFEFFF9547}" type="pres">
      <dgm:prSet presAssocID="{C64CED33-6D6A-4DDB-9796-036034148400}" presName="node" presStyleLbl="node1" presStyleIdx="2" presStyleCnt="5">
        <dgm:presLayoutVars>
          <dgm:bulletEnabled val="1"/>
        </dgm:presLayoutVars>
      </dgm:prSet>
      <dgm:spPr/>
    </dgm:pt>
    <dgm:pt modelId="{0FD38A47-2DF6-4A1A-B140-72188E011D86}" type="pres">
      <dgm:prSet presAssocID="{C64CED33-6D6A-4DDB-9796-036034148400}" presName="dummy" presStyleCnt="0"/>
      <dgm:spPr/>
    </dgm:pt>
    <dgm:pt modelId="{1E402809-60E1-4606-A7E4-CD1A322BFA8C}" type="pres">
      <dgm:prSet presAssocID="{B74D1DCA-E91B-4EB0-B202-DF4E4EADE0EA}" presName="sibTrans" presStyleLbl="sibTrans2D1" presStyleIdx="2" presStyleCnt="5"/>
      <dgm:spPr/>
    </dgm:pt>
    <dgm:pt modelId="{C56511DD-9228-4529-B442-1FEDB02F7341}" type="pres">
      <dgm:prSet presAssocID="{204DDEA0-5EDC-4E9F-8341-C01784E82295}" presName="node" presStyleLbl="node1" presStyleIdx="3" presStyleCnt="5">
        <dgm:presLayoutVars>
          <dgm:bulletEnabled val="1"/>
        </dgm:presLayoutVars>
      </dgm:prSet>
      <dgm:spPr/>
    </dgm:pt>
    <dgm:pt modelId="{F7074268-74CD-4376-8C75-2CD778054591}" type="pres">
      <dgm:prSet presAssocID="{204DDEA0-5EDC-4E9F-8341-C01784E82295}" presName="dummy" presStyleCnt="0"/>
      <dgm:spPr/>
    </dgm:pt>
    <dgm:pt modelId="{97F02DC7-7B1C-43A8-97DA-BF3D156A3666}" type="pres">
      <dgm:prSet presAssocID="{C2D0DD1E-6BB0-45EE-AE51-0EC920734132}" presName="sibTrans" presStyleLbl="sibTrans2D1" presStyleIdx="3" presStyleCnt="5"/>
      <dgm:spPr/>
    </dgm:pt>
    <dgm:pt modelId="{78CE8A57-ABD3-40C6-BFD7-D1D73AC77EF2}" type="pres">
      <dgm:prSet presAssocID="{B7B6C9E6-E5DE-4108-A0F2-1937244DFF3E}" presName="node" presStyleLbl="node1" presStyleIdx="4" presStyleCnt="5">
        <dgm:presLayoutVars>
          <dgm:bulletEnabled val="1"/>
        </dgm:presLayoutVars>
      </dgm:prSet>
      <dgm:spPr/>
    </dgm:pt>
    <dgm:pt modelId="{8A335CD5-DBAD-416A-8C35-4B616CD6C978}" type="pres">
      <dgm:prSet presAssocID="{B7B6C9E6-E5DE-4108-A0F2-1937244DFF3E}" presName="dummy" presStyleCnt="0"/>
      <dgm:spPr/>
    </dgm:pt>
    <dgm:pt modelId="{83F352A9-CBCC-49B2-B2A3-8E208EAB9838}" type="pres">
      <dgm:prSet presAssocID="{1E08EEB3-C4F5-47A8-AD9E-42C6DC9CB24C}" presName="sibTrans" presStyleLbl="sibTrans2D1" presStyleIdx="4" presStyleCnt="5"/>
      <dgm:spPr/>
    </dgm:pt>
  </dgm:ptLst>
  <dgm:cxnLst>
    <dgm:cxn modelId="{64448A0E-2927-4EE6-99F3-31C5C6DD8670}" srcId="{87DF96BF-ABE7-4EF9-88D7-0402D728B72A}" destId="{A1B59A74-DA12-4260-B81A-97EAE796F5FE}" srcOrd="0" destOrd="0" parTransId="{689AB801-218F-4722-BE4A-26F10D839ABF}" sibTransId="{B2CDE36C-427D-4548-B66D-7DC6A9528C79}"/>
    <dgm:cxn modelId="{C0673A25-EC49-435C-A57A-8C49E05CF116}" type="presOf" srcId="{A82F7762-03B2-422D-BE62-71275BAE345B}" destId="{50D97905-0981-4430-B938-449DC11F803C}" srcOrd="0" destOrd="0" presId="urn:microsoft.com/office/officeart/2005/8/layout/radial6"/>
    <dgm:cxn modelId="{79C16160-D11D-424B-B0D8-6E91C367AC40}" type="presOf" srcId="{C2D0DD1E-6BB0-45EE-AE51-0EC920734132}" destId="{97F02DC7-7B1C-43A8-97DA-BF3D156A3666}" srcOrd="0" destOrd="0" presId="urn:microsoft.com/office/officeart/2005/8/layout/radial6"/>
    <dgm:cxn modelId="{9A566467-2751-46DD-A0D6-36167BE3A8E7}" type="presOf" srcId="{1BB92FE0-DB9A-4102-98C7-E79064BDFC46}" destId="{6915A25A-C473-4AF2-BF5F-B208A0FC46A7}" srcOrd="0" destOrd="0" presId="urn:microsoft.com/office/officeart/2005/8/layout/radial6"/>
    <dgm:cxn modelId="{0519A167-9664-4C3C-BBA5-3DB820FEF01A}" srcId="{A1B59A74-DA12-4260-B81A-97EAE796F5FE}" destId="{1BB92FE0-DB9A-4102-98C7-E79064BDFC46}" srcOrd="0" destOrd="0" parTransId="{78BEE80E-3DF1-4B23-93F8-36B65F34B791}" sibTransId="{A82F7762-03B2-422D-BE62-71275BAE345B}"/>
    <dgm:cxn modelId="{92262C59-2DBE-4650-9687-55EA1E8CB9A3}" type="presOf" srcId="{C64CED33-6D6A-4DDB-9796-036034148400}" destId="{25A3B2F0-31AF-4A8D-B64D-5FFFEFFF9547}" srcOrd="0" destOrd="0" presId="urn:microsoft.com/office/officeart/2005/8/layout/radial6"/>
    <dgm:cxn modelId="{AA45817E-E848-4913-B5EC-EB2F59838A91}" type="presOf" srcId="{87DF96BF-ABE7-4EF9-88D7-0402D728B72A}" destId="{B8A867D1-7285-4B9B-8746-26C7B7D2C1C7}" srcOrd="0" destOrd="0" presId="urn:microsoft.com/office/officeart/2005/8/layout/radial6"/>
    <dgm:cxn modelId="{3E1B4589-9943-427D-88AF-ED53471777C3}" type="presOf" srcId="{A1B59A74-DA12-4260-B81A-97EAE796F5FE}" destId="{3867C743-2B13-461F-985E-8C8DB08B1E4D}" srcOrd="0" destOrd="0" presId="urn:microsoft.com/office/officeart/2005/8/layout/radial6"/>
    <dgm:cxn modelId="{58D77A97-E35F-4291-A2D2-EF7E26ADC251}" srcId="{A1B59A74-DA12-4260-B81A-97EAE796F5FE}" destId="{C64CED33-6D6A-4DDB-9796-036034148400}" srcOrd="2" destOrd="0" parTransId="{69A7C8EE-C530-49B3-856F-2BBD6AE36A86}" sibTransId="{B74D1DCA-E91B-4EB0-B202-DF4E4EADE0EA}"/>
    <dgm:cxn modelId="{19BBE2A3-CE64-4C30-BD60-1127E5B24251}" type="presOf" srcId="{73CF0708-6C20-43B9-B37A-835BF8E49564}" destId="{E90C384B-349D-409F-A142-22B8C1F59F3D}" srcOrd="0" destOrd="0" presId="urn:microsoft.com/office/officeart/2005/8/layout/radial6"/>
    <dgm:cxn modelId="{939001B8-09F6-48ED-8991-40FF391DD0A5}" srcId="{A1B59A74-DA12-4260-B81A-97EAE796F5FE}" destId="{B7B6C9E6-E5DE-4108-A0F2-1937244DFF3E}" srcOrd="4" destOrd="0" parTransId="{0E1D3627-AAD1-4EA3-BFA4-97ADC76AE37D}" sibTransId="{1E08EEB3-C4F5-47A8-AD9E-42C6DC9CB24C}"/>
    <dgm:cxn modelId="{F8D903C4-C81B-452D-91B4-7F1C96BCC11C}" srcId="{A1B59A74-DA12-4260-B81A-97EAE796F5FE}" destId="{204DDEA0-5EDC-4E9F-8341-C01784E82295}" srcOrd="3" destOrd="0" parTransId="{FD18DD1D-CA73-4978-B152-5B15AE97D018}" sibTransId="{C2D0DD1E-6BB0-45EE-AE51-0EC920734132}"/>
    <dgm:cxn modelId="{2FD1AAC6-30B4-445D-B06D-E78C31E38E84}" type="presOf" srcId="{1E08EEB3-C4F5-47A8-AD9E-42C6DC9CB24C}" destId="{83F352A9-CBCC-49B2-B2A3-8E208EAB9838}" srcOrd="0" destOrd="0" presId="urn:microsoft.com/office/officeart/2005/8/layout/radial6"/>
    <dgm:cxn modelId="{66920ECC-CA3B-4D02-89FD-DBBFF140A41F}" type="presOf" srcId="{204DDEA0-5EDC-4E9F-8341-C01784E82295}" destId="{C56511DD-9228-4529-B442-1FEDB02F7341}" srcOrd="0" destOrd="0" presId="urn:microsoft.com/office/officeart/2005/8/layout/radial6"/>
    <dgm:cxn modelId="{BBD4F9D3-B28E-4665-B1B2-C2F9166D3C87}" type="presOf" srcId="{B7B6C9E6-E5DE-4108-A0F2-1937244DFF3E}" destId="{78CE8A57-ABD3-40C6-BFD7-D1D73AC77EF2}" srcOrd="0" destOrd="0" presId="urn:microsoft.com/office/officeart/2005/8/layout/radial6"/>
    <dgm:cxn modelId="{FDB4CEED-66CE-44C7-A14A-56F290DA8B23}" srcId="{A1B59A74-DA12-4260-B81A-97EAE796F5FE}" destId="{73CF0708-6C20-43B9-B37A-835BF8E49564}" srcOrd="1" destOrd="0" parTransId="{893E0047-D342-47A7-BC34-6AF6067C3193}" sibTransId="{B6AD3940-8C74-4CFD-9D15-64ECFF2D34E3}"/>
    <dgm:cxn modelId="{380B06F1-1477-4FC3-AC21-0E6B99C4A228}" type="presOf" srcId="{B6AD3940-8C74-4CFD-9D15-64ECFF2D34E3}" destId="{26BE18A1-CF95-42C2-A3F4-04473DEB8000}" srcOrd="0" destOrd="0" presId="urn:microsoft.com/office/officeart/2005/8/layout/radial6"/>
    <dgm:cxn modelId="{CA9641F8-78A4-4AB8-88A0-CE57F4CF4AF8}" type="presOf" srcId="{B74D1DCA-E91B-4EB0-B202-DF4E4EADE0EA}" destId="{1E402809-60E1-4606-A7E4-CD1A322BFA8C}" srcOrd="0" destOrd="0" presId="urn:microsoft.com/office/officeart/2005/8/layout/radial6"/>
    <dgm:cxn modelId="{6D0DA3AF-1F09-4675-BD62-B2E21408FD57}" type="presParOf" srcId="{B8A867D1-7285-4B9B-8746-26C7B7D2C1C7}" destId="{3867C743-2B13-461F-985E-8C8DB08B1E4D}" srcOrd="0" destOrd="0" presId="urn:microsoft.com/office/officeart/2005/8/layout/radial6"/>
    <dgm:cxn modelId="{5EA693D3-8F0D-4A95-9936-64F607B8970C}" type="presParOf" srcId="{B8A867D1-7285-4B9B-8746-26C7B7D2C1C7}" destId="{6915A25A-C473-4AF2-BF5F-B208A0FC46A7}" srcOrd="1" destOrd="0" presId="urn:microsoft.com/office/officeart/2005/8/layout/radial6"/>
    <dgm:cxn modelId="{9E71DBCA-0FB3-4A31-A59D-BFCB0444DD4A}" type="presParOf" srcId="{B8A867D1-7285-4B9B-8746-26C7B7D2C1C7}" destId="{C0B0FFD7-834C-483A-BEB9-43507AB3583D}" srcOrd="2" destOrd="0" presId="urn:microsoft.com/office/officeart/2005/8/layout/radial6"/>
    <dgm:cxn modelId="{CCB27D80-10E9-45E7-84DB-E9D46290133C}" type="presParOf" srcId="{B8A867D1-7285-4B9B-8746-26C7B7D2C1C7}" destId="{50D97905-0981-4430-B938-449DC11F803C}" srcOrd="3" destOrd="0" presId="urn:microsoft.com/office/officeart/2005/8/layout/radial6"/>
    <dgm:cxn modelId="{0207B41B-48D9-49A2-9662-0FB308C0DC65}" type="presParOf" srcId="{B8A867D1-7285-4B9B-8746-26C7B7D2C1C7}" destId="{E90C384B-349D-409F-A142-22B8C1F59F3D}" srcOrd="4" destOrd="0" presId="urn:microsoft.com/office/officeart/2005/8/layout/radial6"/>
    <dgm:cxn modelId="{7286253B-5F3E-4A9D-B5B6-CC8D6D57EC14}" type="presParOf" srcId="{B8A867D1-7285-4B9B-8746-26C7B7D2C1C7}" destId="{F7E35789-00BF-44E5-A01C-000A127F7551}" srcOrd="5" destOrd="0" presId="urn:microsoft.com/office/officeart/2005/8/layout/radial6"/>
    <dgm:cxn modelId="{F863B1FD-4FC3-4694-BBBA-A47119F39067}" type="presParOf" srcId="{B8A867D1-7285-4B9B-8746-26C7B7D2C1C7}" destId="{26BE18A1-CF95-42C2-A3F4-04473DEB8000}" srcOrd="6" destOrd="0" presId="urn:microsoft.com/office/officeart/2005/8/layout/radial6"/>
    <dgm:cxn modelId="{BC45BF9F-E36C-40B8-8D77-3D00972ABCA7}" type="presParOf" srcId="{B8A867D1-7285-4B9B-8746-26C7B7D2C1C7}" destId="{25A3B2F0-31AF-4A8D-B64D-5FFFEFFF9547}" srcOrd="7" destOrd="0" presId="urn:microsoft.com/office/officeart/2005/8/layout/radial6"/>
    <dgm:cxn modelId="{31EEF322-4A4A-444A-B207-E280D7EF96B1}" type="presParOf" srcId="{B8A867D1-7285-4B9B-8746-26C7B7D2C1C7}" destId="{0FD38A47-2DF6-4A1A-B140-72188E011D86}" srcOrd="8" destOrd="0" presId="urn:microsoft.com/office/officeart/2005/8/layout/radial6"/>
    <dgm:cxn modelId="{072109C8-DF47-4F18-BA43-479BAA2ED614}" type="presParOf" srcId="{B8A867D1-7285-4B9B-8746-26C7B7D2C1C7}" destId="{1E402809-60E1-4606-A7E4-CD1A322BFA8C}" srcOrd="9" destOrd="0" presId="urn:microsoft.com/office/officeart/2005/8/layout/radial6"/>
    <dgm:cxn modelId="{A6B395AD-3F40-4B46-9341-8263AE2C3F65}" type="presParOf" srcId="{B8A867D1-7285-4B9B-8746-26C7B7D2C1C7}" destId="{C56511DD-9228-4529-B442-1FEDB02F7341}" srcOrd="10" destOrd="0" presId="urn:microsoft.com/office/officeart/2005/8/layout/radial6"/>
    <dgm:cxn modelId="{A2FCADC1-FF6D-4B05-8A2E-680F6B45AA7B}" type="presParOf" srcId="{B8A867D1-7285-4B9B-8746-26C7B7D2C1C7}" destId="{F7074268-74CD-4376-8C75-2CD778054591}" srcOrd="11" destOrd="0" presId="urn:microsoft.com/office/officeart/2005/8/layout/radial6"/>
    <dgm:cxn modelId="{51198E31-041E-4C24-B158-10AC7BAFB916}" type="presParOf" srcId="{B8A867D1-7285-4B9B-8746-26C7B7D2C1C7}" destId="{97F02DC7-7B1C-43A8-97DA-BF3D156A3666}" srcOrd="12" destOrd="0" presId="urn:microsoft.com/office/officeart/2005/8/layout/radial6"/>
    <dgm:cxn modelId="{8C41E2EC-E45F-4DF4-B585-BE416BE2410C}" type="presParOf" srcId="{B8A867D1-7285-4B9B-8746-26C7B7D2C1C7}" destId="{78CE8A57-ABD3-40C6-BFD7-D1D73AC77EF2}" srcOrd="13" destOrd="0" presId="urn:microsoft.com/office/officeart/2005/8/layout/radial6"/>
    <dgm:cxn modelId="{6C8E4F96-0D70-4C02-8DBD-3F6CEC8BF321}" type="presParOf" srcId="{B8A867D1-7285-4B9B-8746-26C7B7D2C1C7}" destId="{8A335CD5-DBAD-416A-8C35-4B616CD6C978}" srcOrd="14" destOrd="0" presId="urn:microsoft.com/office/officeart/2005/8/layout/radial6"/>
    <dgm:cxn modelId="{661EB19B-8435-4BCC-8266-A31E97C588C0}" type="presParOf" srcId="{B8A867D1-7285-4B9B-8746-26C7B7D2C1C7}" destId="{83F352A9-CBCC-49B2-B2A3-8E208EAB9838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352A9-CBCC-49B2-B2A3-8E208EAB9838}">
      <dsp:nvSpPr>
        <dsp:cNvPr id="0" name=""/>
        <dsp:cNvSpPr/>
      </dsp:nvSpPr>
      <dsp:spPr>
        <a:xfrm>
          <a:off x="1813350" y="629925"/>
          <a:ext cx="4198531" cy="4198531"/>
        </a:xfrm>
        <a:prstGeom prst="blockArc">
          <a:avLst>
            <a:gd name="adj1" fmla="val 11880000"/>
            <a:gd name="adj2" fmla="val 1620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02DC7-7B1C-43A8-97DA-BF3D156A3666}">
      <dsp:nvSpPr>
        <dsp:cNvPr id="0" name=""/>
        <dsp:cNvSpPr/>
      </dsp:nvSpPr>
      <dsp:spPr>
        <a:xfrm>
          <a:off x="1813350" y="629925"/>
          <a:ext cx="4198531" cy="4198531"/>
        </a:xfrm>
        <a:prstGeom prst="blockArc">
          <a:avLst>
            <a:gd name="adj1" fmla="val 7560000"/>
            <a:gd name="adj2" fmla="val 1188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402809-60E1-4606-A7E4-CD1A322BFA8C}">
      <dsp:nvSpPr>
        <dsp:cNvPr id="0" name=""/>
        <dsp:cNvSpPr/>
      </dsp:nvSpPr>
      <dsp:spPr>
        <a:xfrm>
          <a:off x="1813350" y="629925"/>
          <a:ext cx="4198531" cy="4198531"/>
        </a:xfrm>
        <a:prstGeom prst="blockArc">
          <a:avLst>
            <a:gd name="adj1" fmla="val 3240000"/>
            <a:gd name="adj2" fmla="val 756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E18A1-CF95-42C2-A3F4-04473DEB8000}">
      <dsp:nvSpPr>
        <dsp:cNvPr id="0" name=""/>
        <dsp:cNvSpPr/>
      </dsp:nvSpPr>
      <dsp:spPr>
        <a:xfrm>
          <a:off x="1813350" y="629925"/>
          <a:ext cx="4198531" cy="4198531"/>
        </a:xfrm>
        <a:prstGeom prst="blockArc">
          <a:avLst>
            <a:gd name="adj1" fmla="val 20520000"/>
            <a:gd name="adj2" fmla="val 324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97905-0981-4430-B938-449DC11F803C}">
      <dsp:nvSpPr>
        <dsp:cNvPr id="0" name=""/>
        <dsp:cNvSpPr/>
      </dsp:nvSpPr>
      <dsp:spPr>
        <a:xfrm>
          <a:off x="1813350" y="629925"/>
          <a:ext cx="4198531" cy="4198531"/>
        </a:xfrm>
        <a:prstGeom prst="blockArc">
          <a:avLst>
            <a:gd name="adj1" fmla="val 16200000"/>
            <a:gd name="adj2" fmla="val 20520000"/>
            <a:gd name="adj3" fmla="val 46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7C743-2B13-461F-985E-8C8DB08B1E4D}">
      <dsp:nvSpPr>
        <dsp:cNvPr id="0" name=""/>
        <dsp:cNvSpPr/>
      </dsp:nvSpPr>
      <dsp:spPr>
        <a:xfrm>
          <a:off x="2945924" y="1762500"/>
          <a:ext cx="1933382" cy="19333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Candara" panose="020E0502030303020204" pitchFamily="34" charset="0"/>
            </a:rPr>
            <a:t>Challenges</a:t>
          </a:r>
        </a:p>
      </dsp:txBody>
      <dsp:txXfrm>
        <a:off x="3229061" y="2045637"/>
        <a:ext cx="1367108" cy="1367108"/>
      </dsp:txXfrm>
    </dsp:sp>
    <dsp:sp modelId="{6915A25A-C473-4AF2-BF5F-B208A0FC46A7}">
      <dsp:nvSpPr>
        <dsp:cNvPr id="0" name=""/>
        <dsp:cNvSpPr/>
      </dsp:nvSpPr>
      <dsp:spPr>
        <a:xfrm>
          <a:off x="3235932" y="1962"/>
          <a:ext cx="1353367" cy="1353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ndara" panose="020E0502030303020204" pitchFamily="34" charset="0"/>
            </a:rPr>
            <a:t>High upfront costs</a:t>
          </a:r>
          <a:endParaRPr lang="en-US" sz="1200" kern="1200" dirty="0">
            <a:latin typeface="Candara" panose="020E0502030303020204" pitchFamily="34" charset="0"/>
          </a:endParaRPr>
        </a:p>
      </dsp:txBody>
      <dsp:txXfrm>
        <a:off x="3434128" y="200158"/>
        <a:ext cx="956975" cy="956975"/>
      </dsp:txXfrm>
    </dsp:sp>
    <dsp:sp modelId="{E90C384B-349D-409F-A142-22B8C1F59F3D}">
      <dsp:nvSpPr>
        <dsp:cNvPr id="0" name=""/>
        <dsp:cNvSpPr/>
      </dsp:nvSpPr>
      <dsp:spPr>
        <a:xfrm>
          <a:off x="5186115" y="1418854"/>
          <a:ext cx="1353367" cy="1353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ndara" panose="020E0502030303020204" pitchFamily="34" charset="0"/>
            </a:rPr>
            <a:t>Complexity in data integration and management</a:t>
          </a:r>
          <a:endParaRPr lang="en-US" sz="1200" kern="1200" dirty="0">
            <a:latin typeface="Candara" panose="020E0502030303020204" pitchFamily="34" charset="0"/>
          </a:endParaRPr>
        </a:p>
      </dsp:txBody>
      <dsp:txXfrm>
        <a:off x="5384311" y="1617050"/>
        <a:ext cx="956975" cy="956975"/>
      </dsp:txXfrm>
    </dsp:sp>
    <dsp:sp modelId="{25A3B2F0-31AF-4A8D-B64D-5FFFEFFF9547}">
      <dsp:nvSpPr>
        <dsp:cNvPr id="0" name=""/>
        <dsp:cNvSpPr/>
      </dsp:nvSpPr>
      <dsp:spPr>
        <a:xfrm>
          <a:off x="4441211" y="3711432"/>
          <a:ext cx="1353367" cy="1353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ndara" panose="020E0502030303020204" pitchFamily="34" charset="0"/>
            </a:rPr>
            <a:t>Limited flexibility in data schema</a:t>
          </a:r>
          <a:endParaRPr lang="en-US" sz="1200" kern="1200" dirty="0">
            <a:latin typeface="Candara" panose="020E0502030303020204" pitchFamily="34" charset="0"/>
          </a:endParaRPr>
        </a:p>
      </dsp:txBody>
      <dsp:txXfrm>
        <a:off x="4639407" y="3909628"/>
        <a:ext cx="956975" cy="956975"/>
      </dsp:txXfrm>
    </dsp:sp>
    <dsp:sp modelId="{C56511DD-9228-4529-B442-1FEDB02F7341}">
      <dsp:nvSpPr>
        <dsp:cNvPr id="0" name=""/>
        <dsp:cNvSpPr/>
      </dsp:nvSpPr>
      <dsp:spPr>
        <a:xfrm>
          <a:off x="2030652" y="3711432"/>
          <a:ext cx="1353367" cy="1353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ndara" panose="020E0502030303020204" pitchFamily="34" charset="0"/>
            </a:rPr>
            <a:t>Data quality issues</a:t>
          </a:r>
          <a:endParaRPr lang="en-US" sz="1200" kern="1200" dirty="0">
            <a:latin typeface="Candara" panose="020E0502030303020204" pitchFamily="34" charset="0"/>
          </a:endParaRPr>
        </a:p>
      </dsp:txBody>
      <dsp:txXfrm>
        <a:off x="2228848" y="3909628"/>
        <a:ext cx="956975" cy="956975"/>
      </dsp:txXfrm>
    </dsp:sp>
    <dsp:sp modelId="{78CE8A57-ABD3-40C6-BFD7-D1D73AC77EF2}">
      <dsp:nvSpPr>
        <dsp:cNvPr id="0" name=""/>
        <dsp:cNvSpPr/>
      </dsp:nvSpPr>
      <dsp:spPr>
        <a:xfrm>
          <a:off x="1285748" y="1418854"/>
          <a:ext cx="1353367" cy="13533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Candara" panose="020E0502030303020204" pitchFamily="34" charset="0"/>
            </a:rPr>
            <a:t>Security and privacy concerns</a:t>
          </a:r>
          <a:endParaRPr lang="en-US" sz="1200" kern="1200" dirty="0">
            <a:latin typeface="Candara" panose="020E0502030303020204" pitchFamily="34" charset="0"/>
          </a:endParaRPr>
        </a:p>
      </dsp:txBody>
      <dsp:txXfrm>
        <a:off x="1483944" y="1617050"/>
        <a:ext cx="956975" cy="956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E56-3C1A-435A-851B-5B1F221C2038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y is Data Governance important for business? - BlueSoft">
            <a:extLst>
              <a:ext uri="{FF2B5EF4-FFF2-40B4-BE49-F238E27FC236}">
                <a16:creationId xmlns:a16="http://schemas.microsoft.com/office/drawing/2014/main" id="{4B111F11-0794-41C0-EFBD-56CD40DB0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68" y="391021"/>
            <a:ext cx="2600325" cy="146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837-4851-4AA6-8AED-554226C981D1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32E1-BB70-4827-BA33-FF5AFC435BE9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66801"/>
            <a:ext cx="111760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651" y="3657601"/>
            <a:ext cx="11131549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9EAF6-54F2-4DF5-9C6B-3F6F95B86356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53037-33FC-4E5E-B16A-0A00968DF2AD}" type="slidenum">
              <a:rPr lang="en-US" altLang="en-US"/>
              <a:pPr/>
              <a:t>‹#›</a:t>
            </a:fld>
            <a:r>
              <a:rPr lang="en-US" altLang="en-US"/>
              <a:t> of 105</a:t>
            </a:r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9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143000"/>
            <a:ext cx="11277600" cy="5257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64A56-6FF4-479A-8655-719A18A98C4B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9FC8F-D190-4A56-B0D6-9B17B1CF7D21}" type="slidenum">
              <a:rPr lang="en-US" altLang="en-US"/>
              <a:pPr/>
              <a:t>‹#›</a:t>
            </a:fld>
            <a:r>
              <a:rPr lang="en-US" altLang="en-US"/>
              <a:t> of 105</a:t>
            </a:r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8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solidFill>
            <a:srgbClr val="00B2E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1044-FC46-4CBC-9061-59528F4899F3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A08C-77F3-471E-A5C4-1D2068144BAC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7AD1-16F4-44C3-AE32-24C59A599E9D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3DB4F-4316-4DF5-A229-BC1D787C82A0}" type="datetime1">
              <a:rPr lang="en-US" smtClean="0"/>
              <a:t>4/18/2024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64B7-7A9F-432D-B7B9-6824267AA574}" type="datetime1">
              <a:rPr lang="en-US" smtClean="0"/>
              <a:t>4/18/2024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solidFill>
            <a:srgbClr val="00B2E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4/18/2024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3A2-B712-486A-8AB5-D41B95D547BE}" type="datetime1">
              <a:rPr lang="en-US" smtClean="0"/>
              <a:t>4/18/2024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318-F19F-4608-B7EF-F7FB8A482213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EF8C-69D6-4C3E-B892-F682F307A7B6}" type="datetime1">
              <a:rPr lang="en-US" smtClean="0"/>
              <a:t>4/18/2024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37C73-4A31-4C17-AFB7-7B8470027787}" type="datetime1">
              <a:rPr lang="en-US" smtClean="0"/>
              <a:t>4/18/2024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2315"/>
            <a:ext cx="9144000" cy="2387600"/>
          </a:xfrm>
        </p:spPr>
        <p:txBody>
          <a:bodyPr/>
          <a:lstStyle/>
          <a:p>
            <a:r>
              <a:rPr lang="en-US" dirty="0"/>
              <a:t>Data Management Technologies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199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IS465: Data Management and Governance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12D5-DE0D-443F-BB32-6B4CD9AE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Business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A0F6-8C01-4790-A0A9-3E3612727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management technologies also enable organizations to: </a:t>
            </a:r>
          </a:p>
          <a:p>
            <a:pPr lvl="1"/>
            <a:r>
              <a:rPr lang="en-US" dirty="0"/>
              <a:t>Identify new business opportunities</a:t>
            </a:r>
          </a:p>
          <a:p>
            <a:pPr lvl="1"/>
            <a:r>
              <a:rPr lang="en-US" dirty="0"/>
              <a:t>Optimize business processes</a:t>
            </a:r>
          </a:p>
          <a:p>
            <a:pPr lvl="1"/>
            <a:r>
              <a:rPr lang="en-US" dirty="0"/>
              <a:t>Improve financial performance</a:t>
            </a:r>
          </a:p>
          <a:p>
            <a:pPr lvl="1"/>
            <a:r>
              <a:rPr lang="en-US" dirty="0"/>
              <a:t>Enhance strategic decision making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73D5E-A894-4AA7-AA8A-389AB1BF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39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D470-EAE6-4308-B672-7DDD2104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Management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213E-E458-45DD-8A66-C11DD662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Data storage technologies:</a:t>
            </a:r>
          </a:p>
          <a:p>
            <a:pPr lvl="1"/>
            <a:r>
              <a:rPr lang="en-US" dirty="0"/>
              <a:t>Relational databases (e.g., MySQL, Oracle)</a:t>
            </a:r>
          </a:p>
          <a:p>
            <a:pPr lvl="1"/>
            <a:r>
              <a:rPr lang="en-US" dirty="0"/>
              <a:t>NoSQL databases (e.g., MongoDB, Cassandra)</a:t>
            </a:r>
          </a:p>
          <a:p>
            <a:pPr lvl="1"/>
            <a:r>
              <a:rPr lang="en-US" dirty="0"/>
              <a:t>Data warehouses (e.g., Amazon Redshift, Google </a:t>
            </a:r>
            <a:r>
              <a:rPr lang="en-US" dirty="0" err="1"/>
              <a:t>BigQuery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lakes (e.g., Apache Hadoop, AWS S3)</a:t>
            </a:r>
          </a:p>
          <a:p>
            <a:pPr lvl="1"/>
            <a:endParaRPr lang="en-US" dirty="0"/>
          </a:p>
          <a:p>
            <a:r>
              <a:rPr lang="en-US" dirty="0"/>
              <a:t>Data processing technologies:</a:t>
            </a:r>
          </a:p>
          <a:p>
            <a:pPr lvl="1"/>
            <a:r>
              <a:rPr lang="en-US" dirty="0"/>
              <a:t>Data integration (e.g., Talend, Informatica)</a:t>
            </a:r>
          </a:p>
          <a:p>
            <a:pPr lvl="1"/>
            <a:r>
              <a:rPr lang="en-US" dirty="0"/>
              <a:t>Data cleansing (e.g., </a:t>
            </a:r>
            <a:r>
              <a:rPr lang="en-US" dirty="0" err="1"/>
              <a:t>Trifacta</a:t>
            </a:r>
            <a:r>
              <a:rPr lang="en-US" dirty="0"/>
              <a:t>, </a:t>
            </a:r>
            <a:r>
              <a:rPr lang="en-US" dirty="0" err="1"/>
              <a:t>DataClarity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Data transformation (e.g., Apache Beam, AWS Lambda)</a:t>
            </a:r>
          </a:p>
          <a:p>
            <a:pPr lvl="1"/>
            <a:r>
              <a:rPr lang="en-US" dirty="0"/>
              <a:t>Data streaming (e.g., Apache Kafka, AWS Kinesis)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ABBA-879F-49C5-8AAB-5ECC8946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09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D470-EAE6-4308-B672-7DDD21045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Management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5213E-E458-45DD-8A66-C11DD6624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Data governance technologies:</a:t>
            </a:r>
          </a:p>
          <a:p>
            <a:pPr lvl="1"/>
            <a:r>
              <a:rPr lang="en-US" dirty="0"/>
              <a:t>Data catalogs (e.g., Apache Atlas, AWS Lake Formation)</a:t>
            </a:r>
          </a:p>
          <a:p>
            <a:pPr lvl="1"/>
            <a:r>
              <a:rPr lang="en-US" dirty="0"/>
              <a:t>Data dictionaries (e.g., Apache Hive, AWS Glue)</a:t>
            </a:r>
          </a:p>
          <a:p>
            <a:pPr lvl="1"/>
            <a:r>
              <a:rPr lang="en-US" dirty="0"/>
              <a:t>Data access control (e.g., Apache Ranger, AWS IAM)</a:t>
            </a:r>
          </a:p>
          <a:p>
            <a:endParaRPr lang="en-US" dirty="0"/>
          </a:p>
          <a:p>
            <a:r>
              <a:rPr lang="en-US" dirty="0"/>
              <a:t>Data analytics technologies:</a:t>
            </a:r>
          </a:p>
          <a:p>
            <a:pPr lvl="1"/>
            <a:r>
              <a:rPr lang="en-US" dirty="0"/>
              <a:t>Business intelligence (e.g., Tableau, Power BI)</a:t>
            </a:r>
          </a:p>
          <a:p>
            <a:pPr lvl="1"/>
            <a:r>
              <a:rPr lang="en-US" dirty="0"/>
              <a:t>Data visualization (e.g., D3.js, Matplotlib)</a:t>
            </a:r>
          </a:p>
          <a:p>
            <a:pPr lvl="1"/>
            <a:r>
              <a:rPr lang="en-US" dirty="0"/>
              <a:t>Predictive analytics (e.g., R, Python)</a:t>
            </a:r>
          </a:p>
          <a:p>
            <a:pPr lvl="1"/>
            <a:r>
              <a:rPr lang="en-US" dirty="0"/>
              <a:t>Machine learning (e.g., TensorFlow, </a:t>
            </a:r>
            <a:r>
              <a:rPr lang="en-US" dirty="0" err="1"/>
              <a:t>PyTorch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BABBA-879F-49C5-8AAB-5ECC89467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368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8842-6742-4C5A-88F3-8A1316A9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and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EFE19-219F-49F8-A152-AAB47084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8A8B04-C479-48C9-A9C5-A259D583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999563"/>
              </p:ext>
            </p:extLst>
          </p:nvPr>
        </p:nvGraphicFramePr>
        <p:xfrm>
          <a:off x="842131" y="1621458"/>
          <a:ext cx="10507737" cy="361508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75104">
                  <a:extLst>
                    <a:ext uri="{9D8B030D-6E8A-4147-A177-3AD203B41FA5}">
                      <a16:colId xmlns:a16="http://schemas.microsoft.com/office/drawing/2014/main" val="2019523101"/>
                    </a:ext>
                  </a:extLst>
                </a:gridCol>
                <a:gridCol w="4297680">
                  <a:extLst>
                    <a:ext uri="{9D8B030D-6E8A-4147-A177-3AD203B41FA5}">
                      <a16:colId xmlns:a16="http://schemas.microsoft.com/office/drawing/2014/main" val="1911448469"/>
                    </a:ext>
                  </a:extLst>
                </a:gridCol>
                <a:gridCol w="4234953">
                  <a:extLst>
                    <a:ext uri="{9D8B030D-6E8A-4147-A177-3AD203B41FA5}">
                      <a16:colId xmlns:a16="http://schemas.microsoft.com/office/drawing/2014/main" val="3870463131"/>
                    </a:ext>
                  </a:extLst>
                </a:gridCol>
              </a:tblGrid>
              <a:tr h="101918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Technology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Key Features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Use Cases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57670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Relational databases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SQL querying, data consistency, transaction management, data security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Traditional data storage and management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Online transactions and e-commerce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 Enterprise data management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372414414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NoSQL databases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Scalability, flexible schema, high availability, big data analytics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Big data storage and processing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Real-time web analytics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IoT data management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2930163772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Cloud storage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Scalability, cost-effectiveness, data accessibility, collaboration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File sharing and collaboration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Backup and archiving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Cloud-based data storage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956145847"/>
                  </a:ext>
                </a:extLst>
              </a:tr>
              <a:tr h="23940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warehousing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integration, data cleansing, data transformation, data mining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analysis and reporting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Business intelligence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Data-driven decision making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646274601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lakes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it-IT" sz="1400">
                          <a:effectLst/>
                          <a:latin typeface="Candara" panose="020E0502030303020204" pitchFamily="34" charset="0"/>
                        </a:rPr>
                        <a:t>Data storage, data processing, data analytics, data visualization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Big data storage and processing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science and machine learning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Data-driven decision making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4242490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108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A8842-6742-4C5A-88F3-8A1316A9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Features and Use Cases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EFE19-219F-49F8-A152-AAB47084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8A8B04-C479-48C9-A9C5-A259D583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412157"/>
              </p:ext>
            </p:extLst>
          </p:nvPr>
        </p:nvGraphicFramePr>
        <p:xfrm>
          <a:off x="969264" y="1389888"/>
          <a:ext cx="10507737" cy="494203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975104">
                  <a:extLst>
                    <a:ext uri="{9D8B030D-6E8A-4147-A177-3AD203B41FA5}">
                      <a16:colId xmlns:a16="http://schemas.microsoft.com/office/drawing/2014/main" val="2019523101"/>
                    </a:ext>
                  </a:extLst>
                </a:gridCol>
                <a:gridCol w="4297680">
                  <a:extLst>
                    <a:ext uri="{9D8B030D-6E8A-4147-A177-3AD203B41FA5}">
                      <a16:colId xmlns:a16="http://schemas.microsoft.com/office/drawing/2014/main" val="1911448469"/>
                    </a:ext>
                  </a:extLst>
                </a:gridCol>
                <a:gridCol w="4234953">
                  <a:extLst>
                    <a:ext uri="{9D8B030D-6E8A-4147-A177-3AD203B41FA5}">
                      <a16:colId xmlns:a16="http://schemas.microsoft.com/office/drawing/2014/main" val="3870463131"/>
                    </a:ext>
                  </a:extLst>
                </a:gridCol>
              </a:tblGrid>
              <a:tr h="101918"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Technology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Key Features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ndara" panose="020E0502030303020204" pitchFamily="34" charset="0"/>
                        </a:rPr>
                        <a:t>Use Cases</a:t>
                      </a:r>
                    </a:p>
                  </a:txBody>
                  <a:tcPr marL="23394" marR="23394" marT="11697" marB="11697" anchor="ctr">
                    <a:solidFill>
                      <a:srgbClr val="00B2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7957670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governance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it-IT" sz="1400">
                          <a:effectLst/>
                          <a:latin typeface="Candara" panose="020E0502030303020204" pitchFamily="34" charset="0"/>
                        </a:rPr>
                        <a:t>Data quality, data security, data compliance, data accessibility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management and oversight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risk management</a:t>
                      </a:r>
                    </a:p>
                    <a:p>
                      <a:pPr marL="171450" indent="-1714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privacy and protection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1885323658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Master data management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integration, data cleansing, data transformation, data security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management and oversight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quality and consistency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Data-driven decision making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2259304283"/>
                  </a:ext>
                </a:extLst>
              </a:tr>
              <a:tr h="383042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integration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integration, data transformation, data mapping, data validation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migration and integration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synchronization and replication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integration for analytics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3438254233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quality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validation, data cleansing, data normalization, data enrichment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quality and consistency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accuracy and completeness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Data-driven decision making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1565017839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security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encryption, data access controls, data authentication, data backup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protection and privacy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risk management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Compliance and regulatory requirements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4162981192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backup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backup and recovery, data archiving, data retention, data restore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protection and recovery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backup and archiving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Compliance and regulatory requirements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3043414039"/>
                  </a:ext>
                </a:extLst>
              </a:tr>
              <a:tr h="311221">
                <a:tc>
                  <a:txBody>
                    <a:bodyPr/>
                    <a:lstStyle/>
                    <a:p>
                      <a:pPr latinLnBrk="0"/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 analytics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latinLnBrk="0"/>
                      <a:r>
                        <a:rPr lang="en-US" sz="1400">
                          <a:effectLst/>
                          <a:latin typeface="Candara" panose="020E0502030303020204" pitchFamily="34" charset="0"/>
                        </a:rPr>
                        <a:t>Data visualization, data mining, data predictive analytics, data prescriptive analytics</a:t>
                      </a:r>
                    </a:p>
                  </a:txBody>
                  <a:tcPr marL="23394" marR="23394" marT="11697" marB="11697" anchor="ctr"/>
                </a:tc>
                <a:tc>
                  <a:txBody>
                    <a:bodyPr/>
                    <a:lstStyle/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Data-driven decision making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Business intelligence</a:t>
                      </a:r>
                    </a:p>
                    <a:p>
                      <a:pPr marL="285750" indent="-285750" latinLnBrk="0">
                        <a:buFontTx/>
                        <a:buChar char="-"/>
                      </a:pPr>
                      <a:r>
                        <a:rPr lang="en-US" sz="1400" dirty="0">
                          <a:effectLst/>
                          <a:latin typeface="Candara" panose="020E0502030303020204" pitchFamily="34" charset="0"/>
                        </a:rPr>
                        <a:t>Predictive and prescriptive analytics</a:t>
                      </a:r>
                    </a:p>
                  </a:txBody>
                  <a:tcPr marL="23394" marR="23394" marT="11697" marB="11697" anchor="ctr"/>
                </a:tc>
                <a:extLst>
                  <a:ext uri="{0D108BD9-81ED-4DB2-BD59-A6C34878D82A}">
                    <a16:rowId xmlns:a16="http://schemas.microsoft.com/office/drawing/2014/main" val="2194476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718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1B507D-B546-4D65-8F65-AE422FB6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Warehousing and Data Mart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7C160A-5916-4F99-99D1-3BDFE9A55D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27D1F-54F3-4DAF-9EC4-801E4B81A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07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183771-5E34-40DC-819F-2A78BFAFC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Basics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0179AF-D928-4DD4-86F8-C89D6BD12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warehousing is a process of collecting and storing data from various sources in a centralized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E94F-A78E-49D3-87D5-042D090C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pic>
        <p:nvPicPr>
          <p:cNvPr id="3074" name="Picture 2" descr="Data Warehousing - Defintion, Guide, Pros, Cons">
            <a:extLst>
              <a:ext uri="{FF2B5EF4-FFF2-40B4-BE49-F238E27FC236}">
                <a16:creationId xmlns:a16="http://schemas.microsoft.com/office/drawing/2014/main" id="{CBAE9D5B-FD6F-4845-9B7B-9C12E35FF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88" y="2443885"/>
            <a:ext cx="8211312" cy="404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063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E72B-93FF-41D1-B6EA-B507A02C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314D7-F57D-4DBF-9470-AF5ADF811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mart is a subset of a data warehouse that serves a specific business function or department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AF5579-5328-410F-8376-6198E64F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098" name="Picture 2" descr="Data Mart in Data Warehouse and its Benefits | Complete Guide">
            <a:extLst>
              <a:ext uri="{FF2B5EF4-FFF2-40B4-BE49-F238E27FC236}">
                <a16:creationId xmlns:a16="http://schemas.microsoft.com/office/drawing/2014/main" id="{6DF843A9-3920-4A50-8B44-F7F5C5D2D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6"/>
          <a:stretch/>
        </p:blipFill>
        <p:spPr bwMode="auto">
          <a:xfrm>
            <a:off x="5381000" y="2852928"/>
            <a:ext cx="6096000" cy="269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4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E280D-DFFD-4D4A-AA01-38DC9BF52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CDA6F-9500-4F9A-955C-6D7E6C437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Both data warehousing and data mart are used for data analysis and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EF1C4-FFC4-4660-BD31-FA4984FC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6" descr="https://eu-central.storage.cloudconvert.com/tasks/f27aeabc-9256-48f2-b0b2-c49a89d7d00b/warehouse-and-mart-v1.png?X-Amz-Algorithm=AWS4-HMAC-SHA256&amp;X-Amz-Content-Sha256=UNSIGNED-PAYLOAD&amp;X-Amz-Credential=cloudconvert-production%2F20240418%2Ffra%2Fs3%2Faws4_request&amp;X-Amz-Date=20240418T035742Z&amp;X-Amz-Expires=86400&amp;X-Amz-Signature=e0d8cfd576a1c511b384824ff5e981ed7a0bad939ce980c50dd5ad58e091a01c&amp;X-Amz-SignedHeaders=host&amp;response-content-disposition=inline%3B%20filename%3D%22warehouse-and-mart-v1.png%22&amp;response-content-type=image%2Fpng&amp;x-id=GetObject">
            <a:extLst>
              <a:ext uri="{FF2B5EF4-FFF2-40B4-BE49-F238E27FC236}">
                <a16:creationId xmlns:a16="http://schemas.microsoft.com/office/drawing/2014/main" id="{17EE1B1A-856B-4D6F-B284-4B3232DF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416" y="2139086"/>
            <a:ext cx="8022336" cy="43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612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E705-6A5A-4C64-AB7C-3AA3D4E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Lake, Warehouse, Mart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93EDC-2EA2-4DDD-A3FE-EA2984D8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Data Lake vs Data Warehouse vs Data Mart">
            <a:extLst>
              <a:ext uri="{FF2B5EF4-FFF2-40B4-BE49-F238E27FC236}">
                <a16:creationId xmlns:a16="http://schemas.microsoft.com/office/drawing/2014/main" id="{EB0AFE74-D3DC-4E10-BD4A-BE8CB0D53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79" y="1619440"/>
            <a:ext cx="10222717" cy="44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59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C88C-5219-FB1A-EBD9-4FD48074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C2F52-03EA-9DE3-39E8-C9519416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Warehousing and Data Mart</a:t>
            </a:r>
          </a:p>
          <a:p>
            <a:r>
              <a:rPr lang="en-US" dirty="0"/>
              <a:t>Data Lakes and Data Reservoirs</a:t>
            </a:r>
          </a:p>
          <a:p>
            <a:r>
              <a:rPr lang="en-US" dirty="0"/>
              <a:t>Cloud Computing and Data Management</a:t>
            </a:r>
          </a:p>
          <a:p>
            <a:r>
              <a:rPr lang="en-US" dirty="0"/>
              <a:t>Big Data and NoSQL Databases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382BD-CF9B-D357-1DF3-86F64F79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9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89ED3-EA56-4238-B52E-6CD48088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Centralized Repository for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36CF6-78EA-4EA1-9E20-8D688859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warehousing is a process of collecting and storing data from various sources in a centralized repository</a:t>
            </a:r>
          </a:p>
          <a:p>
            <a:r>
              <a:rPr lang="en-US" dirty="0"/>
              <a:t>Data warehouse is a large, centralized repository that stores data from various sources, such as transactional databases, log files, and external data sources</a:t>
            </a:r>
          </a:p>
          <a:p>
            <a:r>
              <a:rPr lang="en-US" dirty="0"/>
              <a:t>Data warehouse is designed to handle large volumes of data and support complex queries and analytical tasks</a:t>
            </a:r>
          </a:p>
          <a:p>
            <a:r>
              <a:rPr lang="en-US" dirty="0"/>
              <a:t>Data warehouse is used for data analysis, reporting, and business intelligence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17428-D150-4365-807E-B645A8891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EB876-B483-4BB4-A3BE-CB4023E5F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Subset of a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22D61-991C-472B-8FEA-F7FEA5905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mart is a subset of a data warehouse that serves a specific business function or department</a:t>
            </a:r>
          </a:p>
          <a:p>
            <a:r>
              <a:rPr lang="en-US" dirty="0"/>
              <a:t>Data mart is designed to meet the needs of a specific business area or team, such as sales, marketing, or finance</a:t>
            </a:r>
          </a:p>
          <a:p>
            <a:r>
              <a:rPr lang="en-US" dirty="0"/>
              <a:t>Data mart is a smaller, more focused repository that stores data relevant to a specific business function or department</a:t>
            </a:r>
          </a:p>
          <a:p>
            <a:r>
              <a:rPr lang="en-US" dirty="0"/>
              <a:t>Data mart is used for data analysis and reporting within a specific business area or department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FBFF7-4A41-4C2A-9136-F2691AF4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87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A92CA-3A50-4B1C-A5D0-7A04613C0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Centralized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BA15-7270-44EC-9A09-4557EDA03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data quality and consistency</a:t>
            </a:r>
          </a:p>
          <a:p>
            <a:r>
              <a:rPr lang="en-US" dirty="0"/>
              <a:t>Enhanced data analysis and reporting capabilities</a:t>
            </a:r>
          </a:p>
          <a:p>
            <a:r>
              <a:rPr lang="en-US" dirty="0"/>
              <a:t>Better data-driven decision making</a:t>
            </a:r>
          </a:p>
          <a:p>
            <a:r>
              <a:rPr lang="en-US" dirty="0"/>
              <a:t>Improved data security and compliance</a:t>
            </a:r>
          </a:p>
          <a:p>
            <a:r>
              <a:rPr lang="en-US" dirty="0"/>
              <a:t>Scalability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4C6C-D079-443B-B59C-D47BDF96A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84D0446-4A4E-40C0-A3A0-0D3EAF576A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20" b="18670"/>
          <a:stretch/>
        </p:blipFill>
        <p:spPr>
          <a:xfrm>
            <a:off x="5544999" y="3694176"/>
            <a:ext cx="5827990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5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D8FA-6319-493E-9F43-5D660DD0A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Centralized Data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839DE-1D7E-4C7B-BDDD-5CCED1A86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BF41507-0433-4F62-AE1B-44E281024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055890"/>
              </p:ext>
            </p:extLst>
          </p:nvPr>
        </p:nvGraphicFramePr>
        <p:xfrm>
          <a:off x="2260294" y="1299057"/>
          <a:ext cx="7825232" cy="5102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3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E85D-7A4F-43F3-B128-059CE469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 of Focused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0788-3E14-4BB9-9047-1DC10E40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data analysis and reporting for specific business areas</a:t>
            </a:r>
          </a:p>
          <a:p>
            <a:r>
              <a:rPr lang="en-US" dirty="0"/>
              <a:t>Better data management and organization</a:t>
            </a:r>
          </a:p>
          <a:p>
            <a:r>
              <a:rPr lang="en-US" dirty="0"/>
              <a:t>Increased data accessibility and usability</a:t>
            </a:r>
          </a:p>
          <a:p>
            <a:r>
              <a:rPr lang="en-US" dirty="0"/>
              <a:t>Reduced data complexity and cost</a:t>
            </a:r>
          </a:p>
          <a:p>
            <a:r>
              <a:rPr lang="en-US" dirty="0"/>
              <a:t>Improved data freshness and timeliness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A6137-6A18-4FD7-940A-73A82E6F9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109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1E6C-1D1D-4B7B-AF4A-5C733E7F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Challenges of Focused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7105-A8C4-40F1-B962-FC3EB994F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Limited data scope and coverage</a:t>
            </a:r>
          </a:p>
          <a:p>
            <a:r>
              <a:rPr lang="en-US" dirty="0"/>
              <a:t>Data duplication and inconsistency</a:t>
            </a:r>
          </a:p>
          <a:p>
            <a:r>
              <a:rPr lang="en-US" dirty="0"/>
              <a:t>Lack of data integration and standardization</a:t>
            </a:r>
          </a:p>
          <a:p>
            <a:r>
              <a:rPr lang="en-US" dirty="0"/>
              <a:t>Data security and privacy concerns</a:t>
            </a:r>
          </a:p>
          <a:p>
            <a:r>
              <a:rPr lang="en-US" dirty="0"/>
              <a:t>Limited scalability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C8350-56E0-412D-9D54-10EEF5A8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9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B127-023F-4C6E-B66B-095F05C37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Industry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424DE-0AD4-43F2-81C3-8B1BBDC65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Healthcare: patient data, medical records, and clinical trials</a:t>
            </a:r>
          </a:p>
          <a:p>
            <a:r>
              <a:rPr lang="en-US" dirty="0"/>
              <a:t>Finance: transactional data, financial performance, and risk management</a:t>
            </a:r>
          </a:p>
          <a:p>
            <a:r>
              <a:rPr lang="en-US" dirty="0"/>
              <a:t>Retail: customer data, sales data, and inventory management</a:t>
            </a:r>
          </a:p>
          <a:p>
            <a:r>
              <a:rPr lang="en-US" dirty="0"/>
              <a:t>Manufacturing: production data, supply chain data, and quality control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6DB4E-4B59-4D12-9293-60BCB440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909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F0F6-C782-4EBD-94FC-31A98D89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Departmental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3FE1-1DAE-4B7F-8C23-D9A5D32BA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Sales: customer data, sales data, and sales performance</a:t>
            </a:r>
          </a:p>
          <a:p>
            <a:r>
              <a:rPr lang="en-US" dirty="0"/>
              <a:t>Marketing: customer data, marketing campaigns, and lead generation</a:t>
            </a:r>
          </a:p>
          <a:p>
            <a:r>
              <a:rPr lang="en-US" dirty="0"/>
              <a:t>Finance: financial data, budgeting, and forecasting</a:t>
            </a:r>
          </a:p>
          <a:p>
            <a:r>
              <a:rPr lang="en-US" dirty="0"/>
              <a:t>Human Resources: employee data, performance management, and training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2DCB7-63A8-4A3E-A68C-A4ADD6A90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032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98E42-59CD-46B8-A7AB-F09749BC8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Warehousing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56C3A-04B1-4039-983B-DF4B5F8AB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C415A-5C7A-47CC-8F61-DE5C8C836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" y="1556673"/>
            <a:ext cx="3429000" cy="133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6198CA-4525-4BEC-9BAC-CC2C2EF8AA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72" y="4839752"/>
            <a:ext cx="3429000" cy="11517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FE545D-DCB4-475A-BA90-690949A87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31" y="1427081"/>
            <a:ext cx="3768632" cy="19144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EDCC02-9855-480A-A428-26C80E91D3A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12933" r="11424" b="51867"/>
          <a:stretch/>
        </p:blipFill>
        <p:spPr>
          <a:xfrm>
            <a:off x="4148331" y="3521889"/>
            <a:ext cx="3429000" cy="8918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7F4CB45-9B0D-4944-B4F9-DFAE5C690C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70" y="4418749"/>
            <a:ext cx="1828804" cy="18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6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23F2-8334-40B0-A772-C9819B7A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of Key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22AC0-F80F-40BA-82E7-B0382A4BE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warehousing and data mart are important concepts in data management</a:t>
            </a:r>
          </a:p>
          <a:p>
            <a:r>
              <a:rPr lang="en-US" dirty="0"/>
              <a:t>Both have their advantages and disadvantages</a:t>
            </a:r>
          </a:p>
          <a:p>
            <a:r>
              <a:rPr lang="en-US" dirty="0"/>
              <a:t>Use cases for data warehousing and data mart vary by industry and department</a:t>
            </a:r>
          </a:p>
          <a:p>
            <a:r>
              <a:rPr lang="en-US" dirty="0"/>
              <a:t>Choosing the right tool depends on the organization's needs and other factors such as suitability, cost and familiarity.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FFDCE-52EE-46B6-A3F0-F89144BC3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5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A249D-CC91-C9E2-B898-538AD4DC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A0FA8-29D7-33A6-975C-E2A3C5CE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44-68D1-CFB9-D8EA-BE320FC1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6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E13DFD-B287-4134-99E0-40AAEA141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 and Data Reservoirs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C22FE-F336-4047-B9BA-553F0216E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9E9FF2-3BA6-4F39-97CF-BD431A47E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729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97B58-09E6-497B-AF11-983EED8E1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 and Data Reservoirs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52B92-638C-4A57-9305-53A0A075D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lakes and data reservoirs are data storage and management solutions</a:t>
            </a:r>
          </a:p>
          <a:p>
            <a:r>
              <a:rPr lang="en-US" dirty="0"/>
              <a:t>They are designed to handle large amounts of data from various sources</a:t>
            </a:r>
          </a:p>
          <a:p>
            <a:r>
              <a:rPr lang="en-US" dirty="0"/>
              <a:t>They are used for data processing, analysis, and reporting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D37CA-8B6F-45D6-8F06-0FB99CB0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784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01A5A-3BD2-4F6D-9E4E-5F1F04F5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E6A3D-0880-4F9E-92AC-EF7DABF7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EAA71DD-8F87-4220-894A-164F91D179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lake is a centralized repository that stores raw, unprocessed data</a:t>
            </a:r>
          </a:p>
          <a:p>
            <a:r>
              <a:rPr lang="en-US" dirty="0"/>
              <a:t>Data lakes are designed to handle large amounts of data and can scale horizontally</a:t>
            </a:r>
          </a:p>
          <a:p>
            <a:r>
              <a:rPr lang="en-US" dirty="0"/>
              <a:t>Data lakes are schema-on-read, meaning the schema is defined when the data is queried</a:t>
            </a:r>
          </a:p>
          <a:p>
            <a:r>
              <a:rPr lang="en-US" dirty="0"/>
              <a:t>Data lakes are ideal for data warehousing, big data analytics, and data science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7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6EF2C-5BE0-412F-BDE0-8439BFCD9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Reservoirs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FCAE4-C257-4A2F-9798-EEAC33B64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data reservoir is a repository that stores processed data</a:t>
            </a:r>
          </a:p>
          <a:p>
            <a:r>
              <a:rPr lang="en-US" dirty="0"/>
              <a:t>Data reservoirs are designed to handle smaller amounts of data and are optimized for query performance</a:t>
            </a:r>
          </a:p>
          <a:p>
            <a:r>
              <a:rPr lang="en-US" dirty="0"/>
              <a:t>Data reservoirs are schema-on-write, meaning the schema is defined when the data is ingested</a:t>
            </a:r>
          </a:p>
          <a:p>
            <a:r>
              <a:rPr lang="en-US" dirty="0"/>
              <a:t>Data reservoirs are ideal for operational reporting, data visualization, and real-time analytics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EFE22-0AB0-42CB-B2B0-1D6243A80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64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B843-C2D4-47C5-9FE5-C7FBA257F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When to Use 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48779-09B4-4BD9-9D86-F10BBF6FE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 are suitable for use cases such as: </a:t>
            </a:r>
          </a:p>
          <a:p>
            <a:pPr lvl="1"/>
            <a:r>
              <a:rPr lang="en-US" dirty="0"/>
              <a:t>Data warehousing and big data analytics</a:t>
            </a:r>
          </a:p>
          <a:p>
            <a:pPr lvl="1"/>
            <a:r>
              <a:rPr lang="en-US" dirty="0"/>
              <a:t>Data science and machine learning</a:t>
            </a:r>
          </a:p>
          <a:p>
            <a:pPr lvl="1"/>
            <a:r>
              <a:rPr lang="en-US" dirty="0"/>
              <a:t>Data integration and data transformation</a:t>
            </a:r>
          </a:p>
          <a:p>
            <a:pPr lvl="1"/>
            <a:r>
              <a:rPr lang="en-US" dirty="0"/>
              <a:t>Data archiving and data retention</a:t>
            </a:r>
          </a:p>
          <a:p>
            <a:r>
              <a:rPr lang="en-US" dirty="0"/>
              <a:t>Data reservoirs are suitable for use cases such as: </a:t>
            </a:r>
          </a:p>
          <a:p>
            <a:pPr lvl="1"/>
            <a:r>
              <a:rPr lang="en-US" dirty="0"/>
              <a:t>Operational reporting and data visualization</a:t>
            </a:r>
          </a:p>
          <a:p>
            <a:pPr lvl="1"/>
            <a:r>
              <a:rPr lang="en-US" dirty="0"/>
              <a:t>Real-time analytics and dashboarding</a:t>
            </a:r>
          </a:p>
          <a:p>
            <a:pPr lvl="1"/>
            <a:r>
              <a:rPr lang="en-US" dirty="0"/>
              <a:t>Data integration and data transformation</a:t>
            </a:r>
          </a:p>
          <a:p>
            <a:pPr lvl="1"/>
            <a:r>
              <a:rPr lang="en-US" dirty="0"/>
              <a:t>Data quality and data governance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71C15-87E7-4C14-BB4E-CD439BEF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2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D29E4-E8D5-47DE-AB75-8EFE79533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Lakes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977BA-3465-45E4-84C3-303DF1E3D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Flexibility</a:t>
            </a:r>
          </a:p>
          <a:p>
            <a:pPr lvl="1"/>
            <a:r>
              <a:rPr lang="en-US" dirty="0"/>
              <a:t>Data Integration</a:t>
            </a:r>
          </a:p>
          <a:p>
            <a:pPr lvl="1"/>
            <a:r>
              <a:rPr lang="en-US" dirty="0"/>
              <a:t>Data Agility</a:t>
            </a:r>
          </a:p>
          <a:p>
            <a:pPr lvl="1"/>
            <a:r>
              <a:rPr lang="en-US" dirty="0"/>
              <a:t>Cost-effective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Complexity</a:t>
            </a:r>
          </a:p>
          <a:p>
            <a:pPr lvl="1"/>
            <a:r>
              <a:rPr lang="en-US" dirty="0"/>
              <a:t>Data Quality</a:t>
            </a:r>
          </a:p>
          <a:p>
            <a:pPr lvl="1"/>
            <a:r>
              <a:rPr lang="en-US" dirty="0"/>
              <a:t>Data Security</a:t>
            </a:r>
          </a:p>
          <a:p>
            <a:pPr lvl="1"/>
            <a:r>
              <a:rPr lang="en-US" dirty="0"/>
              <a:t>Data Governance</a:t>
            </a:r>
          </a:p>
          <a:p>
            <a:pPr lvl="1"/>
            <a:r>
              <a:rPr lang="en-US" dirty="0"/>
              <a:t>Cost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8DFB1-C938-448F-8E71-91618CA3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76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3D7B-9114-4BFB-9681-E63938329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and Disadvantages of Data Reservoirs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39FFD-CDE0-4634-8E09-8325EC20A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Advantages: </a:t>
            </a:r>
          </a:p>
          <a:p>
            <a:pPr lvl="1"/>
            <a:r>
              <a:rPr lang="en-US" dirty="0"/>
              <a:t>Data reservoirs can handle large amounts of data and scale horizontally as needed</a:t>
            </a:r>
          </a:p>
          <a:p>
            <a:pPr lvl="1"/>
            <a:r>
              <a:rPr lang="en-US" dirty="0"/>
              <a:t>Data reservoirs can store data in various formats and schema, making it easier to handle different data sources</a:t>
            </a:r>
          </a:p>
          <a:p>
            <a:pPr lvl="1"/>
            <a:r>
              <a:rPr lang="en-US" dirty="0"/>
              <a:t>Data reservoirs can integrate data from multiple sources, creating a single source of truth</a:t>
            </a:r>
          </a:p>
          <a:p>
            <a:pPr lvl="1"/>
            <a:r>
              <a:rPr lang="en-US" dirty="0"/>
              <a:t>Data reservoirs can be more cost-effective than traditional data storage solutions, especially for large amounts of data</a:t>
            </a:r>
          </a:p>
          <a:p>
            <a:r>
              <a:rPr lang="en-US" dirty="0"/>
              <a:t>Disadvantages: </a:t>
            </a:r>
          </a:p>
          <a:p>
            <a:pPr lvl="1"/>
            <a:r>
              <a:rPr lang="en-US" dirty="0"/>
              <a:t>Data reservoirs can be complex to set up and manage, requiring specialized skills and resources</a:t>
            </a:r>
          </a:p>
          <a:p>
            <a:pPr lvl="1"/>
            <a:r>
              <a:rPr lang="en-US" dirty="0"/>
              <a:t>Data reservoirs can store data of varying quality, which can impact the accuracy of insights and analytics</a:t>
            </a:r>
          </a:p>
          <a:p>
            <a:pPr lvl="1"/>
            <a:r>
              <a:rPr lang="en-US" dirty="0"/>
              <a:t>Data reservoirs can be challenging to govern, making it difficult to ensure data accuracy, completeness, and compliance</a:t>
            </a:r>
          </a:p>
          <a:p>
            <a:pPr lvl="1"/>
            <a:r>
              <a:rPr lang="en-US" dirty="0"/>
              <a:t>Data reservoirs can be vulnerable to security breaches, especially if not properly secured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DAB8E-72AF-4FF2-B46B-69B53F207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7805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A09A-71B9-4C01-9873-DEE6687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Real-World Examples of Data Lake Implementations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E553-69D9-4B8C-B5CE-2C6092D5EF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various industries that leverage data lake implementations to gain insights from their data. 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Coca-Cola Andina</a:t>
            </a:r>
            <a:endParaRPr lang="en-US" dirty="0"/>
          </a:p>
          <a:p>
            <a:pPr lvl="2">
              <a:lnSpc>
                <a:spcPct val="200000"/>
              </a:lnSpc>
            </a:pPr>
            <a:r>
              <a:rPr lang="en-US" dirty="0"/>
              <a:t>They built a data lake on AWS to increase their analytics team productivity by 80%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Adobe Systems</a:t>
            </a:r>
            <a:endParaRPr lang="en-US" dirty="0"/>
          </a:p>
          <a:p>
            <a:pPr lvl="2">
              <a:lnSpc>
                <a:spcPct val="200000"/>
              </a:lnSpc>
            </a:pPr>
            <a:r>
              <a:rPr lang="en-US" dirty="0"/>
              <a:t>They implemented a data lake infrastructure to manage their analytics data. "Adobe Experience Cloud," is built on Amazon Web Services (AWS).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BDCD3-73B3-4C03-8D2C-A4ECD0B0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409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ACEB-FD5A-42CE-A1CA-2EB7A820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3F56C-993C-4AD4-AE4A-A17FD19F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Lakes</a:t>
            </a:r>
          </a:p>
          <a:p>
            <a:pPr lvl="1"/>
            <a:r>
              <a:rPr lang="en-US" dirty="0"/>
              <a:t>Data warehousing and big data analytics</a:t>
            </a:r>
          </a:p>
          <a:p>
            <a:pPr lvl="1"/>
            <a:r>
              <a:rPr lang="en-US" dirty="0"/>
              <a:t>Data science and machine learning</a:t>
            </a:r>
          </a:p>
          <a:p>
            <a:pPr lvl="1"/>
            <a:r>
              <a:rPr lang="en-US" dirty="0"/>
              <a:t>Data integration and data transformation</a:t>
            </a:r>
          </a:p>
          <a:p>
            <a:pPr lvl="1"/>
            <a:r>
              <a:rPr lang="en-US" dirty="0"/>
              <a:t>Data archiving and data retention</a:t>
            </a:r>
          </a:p>
          <a:p>
            <a:pPr lvl="1"/>
            <a:r>
              <a:rPr lang="en-US" dirty="0"/>
              <a:t>Real-time analytics and stream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8382-2C7C-482E-9FA2-790B67F1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982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1ACEB-FD5A-42CE-A1CA-2EB7A820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3F56C-993C-4AD4-AE4A-A17FD19F5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Reservoirs</a:t>
            </a:r>
          </a:p>
          <a:p>
            <a:pPr lvl="1"/>
            <a:r>
              <a:rPr lang="en-US" dirty="0"/>
              <a:t>Operational reporting and data visualization</a:t>
            </a:r>
          </a:p>
          <a:p>
            <a:pPr lvl="1"/>
            <a:r>
              <a:rPr lang="en-US" dirty="0"/>
              <a:t>Real-time analytics and dashboarding</a:t>
            </a:r>
          </a:p>
          <a:p>
            <a:pPr lvl="1"/>
            <a:r>
              <a:rPr lang="en-US" dirty="0"/>
              <a:t>Data integration and data transformation</a:t>
            </a:r>
          </a:p>
          <a:p>
            <a:pPr lvl="1"/>
            <a:r>
              <a:rPr lang="en-US" dirty="0"/>
              <a:t>Data quality and data governance</a:t>
            </a:r>
          </a:p>
          <a:p>
            <a:pPr lvl="1"/>
            <a:r>
              <a:rPr lang="en-US" dirty="0"/>
              <a:t>Customer 360 and personalization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78382-2C7C-482E-9FA2-790B67F10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481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35F5A-F29C-4F34-8AD7-33578A26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Management Technologies: An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8D01D-6242-40BE-AC9F-AAC246BA3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 technologies refer to the tools and systems used to collect, store, organize, and manage data across various industries and applications.</a:t>
            </a:r>
          </a:p>
          <a:p>
            <a:r>
              <a:rPr lang="en-US" dirty="0"/>
              <a:t>Effective data management is crucial for making informed decisions, optimizing processes, and ensuring data security and privacy.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8B251-9C4E-4C4E-8E3A-2773C025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48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A67B-C20C-43B2-98B4-9E21AE43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Data Lakes and Data Reservoirs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9E928C-DFC9-4A22-ADA9-C9A487452A4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382053"/>
              </p:ext>
            </p:extLst>
          </p:nvPr>
        </p:nvGraphicFramePr>
        <p:xfrm>
          <a:off x="347663" y="1406525"/>
          <a:ext cx="11650662" cy="402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29193">
                  <a:extLst>
                    <a:ext uri="{9D8B030D-6E8A-4147-A177-3AD203B41FA5}">
                      <a16:colId xmlns:a16="http://schemas.microsoft.com/office/drawing/2014/main" val="1734215318"/>
                    </a:ext>
                  </a:extLst>
                </a:gridCol>
                <a:gridCol w="4864608">
                  <a:extLst>
                    <a:ext uri="{9D8B030D-6E8A-4147-A177-3AD203B41FA5}">
                      <a16:colId xmlns:a16="http://schemas.microsoft.com/office/drawing/2014/main" val="2273727856"/>
                    </a:ext>
                  </a:extLst>
                </a:gridCol>
                <a:gridCol w="4856861">
                  <a:extLst>
                    <a:ext uri="{9D8B030D-6E8A-4147-A177-3AD203B41FA5}">
                      <a16:colId xmlns:a16="http://schemas.microsoft.com/office/drawing/2014/main" val="6538556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Data Lakes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Data Reservoirs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50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Purpose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store raw, unprocessed data in its native format, usually for data warehousing and big 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store processed, transformed, and cleaned data, usually for data integration and data sharing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458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Data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 a flat, schema-on-read structure, which means the data is stored in a flat file system or database, and the schema is defined when the data is queried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use a hierarchical, schema-on-write structure, which means the data is stored in a structured format, such as a relational database, and the schema is defined when the data is ingested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80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Data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batch processing and are often used for big data analytics, machine learning, and data science workloads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Candara" panose="020E0502030303020204" pitchFamily="34" charset="0"/>
                        </a:rPr>
                        <a:t>real-time or near-real-time data processing and are often used for operational data stores, data integration, and data sharing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2779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CB3F4-A3FB-4538-942D-FFB86A031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2837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C977E-F9AB-4978-8BA1-E007D7A8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Tools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702DBB-EFD9-4E7A-8AF6-90C71AE47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7" y="1383014"/>
            <a:ext cx="5631234" cy="1689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396FB-6953-449D-810D-019D8DD3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DDF2CD-1920-4240-A938-0D2FE5B4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56" y="4046690"/>
            <a:ext cx="2971800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C3F46F-4B66-4AD9-9FB1-7FC02B1C95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5" t="20881" r="11875" b="23750"/>
          <a:stretch/>
        </p:blipFill>
        <p:spPr>
          <a:xfrm>
            <a:off x="6536464" y="1439545"/>
            <a:ext cx="5201181" cy="2011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90F2C3-11CA-41CD-A703-7C9BABA8F7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" t="20831" r="12462" b="28585"/>
          <a:stretch/>
        </p:blipFill>
        <p:spPr>
          <a:xfrm>
            <a:off x="6757416" y="4354360"/>
            <a:ext cx="4829556" cy="123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37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9CDD8D-EE0F-47DF-8C4D-9EFA99DC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and Data Management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987B5F-F672-4DD1-814B-F6F67DBF5D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E4829-DDBD-44EB-8212-E1CC8DC9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536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A366-A6DA-4966-8DE9-2DBE13986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2C61C-9783-4111-A325-A30A64295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computing: a model for delivering computing services over the internet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9413-623B-41C8-95F8-9BBFD96B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122" name="Picture 2" descr="What is Cloud Data Management? A Complete Guide -">
            <a:extLst>
              <a:ext uri="{FF2B5EF4-FFF2-40B4-BE49-F238E27FC236}">
                <a16:creationId xmlns:a16="http://schemas.microsoft.com/office/drawing/2014/main" id="{4EFD4030-0E1A-4201-A66F-AB1B11212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913" y="2291456"/>
            <a:ext cx="6796087" cy="386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584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E524E-9E1D-4574-82A4-B89CF2610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Importance of data management in cloud computing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DDA-976F-4A5E-A6BD-9A609951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26" y="1207300"/>
            <a:ext cx="11650767" cy="494567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Data Security</a:t>
            </a:r>
          </a:p>
          <a:p>
            <a:pPr>
              <a:lnSpc>
                <a:spcPct val="150000"/>
              </a:lnSpc>
            </a:pPr>
            <a:r>
              <a:rPr lang="en-US" dirty="0"/>
              <a:t>Data Compliance</a:t>
            </a:r>
          </a:p>
          <a:p>
            <a:pPr>
              <a:lnSpc>
                <a:spcPct val="150000"/>
              </a:lnSpc>
            </a:pPr>
            <a:r>
              <a:rPr lang="en-US" dirty="0"/>
              <a:t>Data Availability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Data Integrity</a:t>
            </a:r>
          </a:p>
          <a:p>
            <a:pPr>
              <a:lnSpc>
                <a:spcPct val="150000"/>
              </a:lnSpc>
            </a:pPr>
            <a:r>
              <a:rPr lang="en-US" dirty="0"/>
              <a:t>Data Governance</a:t>
            </a:r>
          </a:p>
          <a:p>
            <a:pPr>
              <a:lnSpc>
                <a:spcPct val="150000"/>
              </a:lnSpc>
            </a:pPr>
            <a:r>
              <a:rPr lang="en-US" dirty="0"/>
              <a:t>Cost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976583-DD7C-4946-A0EA-03DE6C274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37FB5E-F24E-447F-9560-A767D3804F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938" y="1377251"/>
            <a:ext cx="5718062" cy="494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33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FE855-8003-40C6-B9E3-7ED0D0F3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D02D5-C3F6-4996-9448-F065BDF74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computing is a model for delivering computing services over the internet</a:t>
            </a:r>
          </a:p>
          <a:p>
            <a:r>
              <a:rPr lang="en-US" dirty="0"/>
              <a:t>Resources such as servers, storage, databases, software, and applications are provided as a service</a:t>
            </a:r>
          </a:p>
          <a:p>
            <a:r>
              <a:rPr lang="en-US" dirty="0"/>
              <a:t>Users can access and use these resources on-demand and pay only for what they use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27FED-428E-4D4C-B780-079917C8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750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8DA1B-CE69-47ED-B2F2-B2120CB7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Service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671D1-F748-44F4-BD75-D2D1F0150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6E028-2793-457C-BEC4-83033ACAF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172" name="Picture 4" descr="The Basics of Cloud Computing | Lucidchart">
            <a:extLst>
              <a:ext uri="{FF2B5EF4-FFF2-40B4-BE49-F238E27FC236}">
                <a16:creationId xmlns:a16="http://schemas.microsoft.com/office/drawing/2014/main" id="{240FA66F-31EA-4B08-9E9E-073274D76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" t="3733" r="3789" b="5324"/>
          <a:stretch/>
        </p:blipFill>
        <p:spPr bwMode="auto">
          <a:xfrm>
            <a:off x="2048256" y="1406880"/>
            <a:ext cx="7543800" cy="4947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7844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2780-6304-4E8B-B3FC-8E955A1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Computing Deployment Models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E9DC16-C415-4133-B608-C27EE431B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681" y="1406525"/>
            <a:ext cx="4746625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A28E4-648B-493F-8455-D26E587E7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764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9D25-95AF-4ED7-A85E-4B3E4EBD6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Computing for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8ACF-9FF8-4DCA-8D00-3E74F0E4E5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Scalability, Flexibility, Cost-Effectiveness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Security, Compliance, Data Sovereignty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713D8-8D29-4AED-B1D7-8BB65C51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8196" name="Picture 4" descr="Why Cloud Computing and Why Not? - TatvaSoft Blog">
            <a:extLst>
              <a:ext uri="{FF2B5EF4-FFF2-40B4-BE49-F238E27FC236}">
                <a16:creationId xmlns:a16="http://schemas.microsoft.com/office/drawing/2014/main" id="{CC1CABE0-7C4B-49C4-80C3-16129968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759" y="3277376"/>
            <a:ext cx="6354699" cy="321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8365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BBB5-98BF-45CB-8DB5-502CC35C1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Cloud Computing Platforms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EF982-E1F0-410E-9C28-C6E482B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AC546B9-0D62-47E6-8FE4-B25E51CEF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388" y="1406525"/>
            <a:ext cx="7207212" cy="4746625"/>
          </a:xfrm>
        </p:spPr>
      </p:pic>
    </p:spTree>
    <p:extLst>
      <p:ext uri="{BB962C8B-B14F-4D97-AF65-F5344CB8AC3E}">
        <p14:creationId xmlns:p14="http://schemas.microsoft.com/office/powerpoint/2010/main" val="2292846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6CF0-7F9F-450A-B703-42F6978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Management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BEC2-940C-4AC5-A25B-7A6ADB87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storage technologies</a:t>
            </a:r>
          </a:p>
          <a:p>
            <a:pPr lvl="1"/>
            <a:r>
              <a:rPr lang="en-US" dirty="0"/>
              <a:t>Systems used to store and retrieve data, such as relational databases, NoSQL databases, and data warehouses. Examples include MySQL, MongoDB, and Amazon Redshift.</a:t>
            </a:r>
          </a:p>
          <a:p>
            <a:r>
              <a:rPr lang="en-US" dirty="0"/>
              <a:t>Data processing technologies</a:t>
            </a:r>
          </a:p>
          <a:p>
            <a:pPr lvl="1"/>
            <a:r>
              <a:rPr lang="en-US" dirty="0"/>
              <a:t>Tools used to process, transform, and analyze data, such as data integration, data cleansing, and data mining. Examples include Apache </a:t>
            </a:r>
            <a:r>
              <a:rPr lang="en-US" dirty="0" err="1"/>
              <a:t>NiFi</a:t>
            </a:r>
            <a:r>
              <a:rPr lang="en-US" dirty="0"/>
              <a:t>, Talend, and RapidMiner.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021-6946-4541-8942-6FDCCD8C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534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14F74-1A2C-409F-AF93-3F4D0F8B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Agility, Innovation, Collaboration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344BAB-F5D3-4665-9AEB-E33F8D1AC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527" y="1866371"/>
            <a:ext cx="4334933" cy="38269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9C971F-08B1-4CBF-B5FC-2645FD1D9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39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4BDB8E-16FC-479B-B247-AC850D3B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and NoSQL Databases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C3E7463-BFD5-4913-9955-DE8D8C033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9E47F-9A2B-4480-9927-C1F437C5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679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97B4-16BB-4CF1-90BD-EBD71E60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FD72-D4B8-43FD-95D6-930387C4D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27" y="1406880"/>
            <a:ext cx="6976817" cy="4746091"/>
          </a:xfrm>
        </p:spPr>
        <p:txBody>
          <a:bodyPr/>
          <a:lstStyle/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large volumes of data that cannot be processed by traditional data processing tools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52CE8-3F2F-473E-BA4B-49722A5C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220" name="Picture 4" descr="The 5 V's of Big Data. Volume, Velocity, Variety, Veracity… | by Surya  Gutta | Analytics Vidhya">
            <a:extLst>
              <a:ext uri="{FF2B5EF4-FFF2-40B4-BE49-F238E27FC236}">
                <a16:creationId xmlns:a16="http://schemas.microsoft.com/office/drawing/2014/main" id="{8530E50D-6867-462D-A9F8-7C0D8F6B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390" y="1406880"/>
            <a:ext cx="4875344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From Data Chaos to Actionable Insights: The Role of Big Data Analytics in  Decision-Making">
            <a:extLst>
              <a:ext uri="{FF2B5EF4-FFF2-40B4-BE49-F238E27FC236}">
                <a16:creationId xmlns:a16="http://schemas.microsoft.com/office/drawing/2014/main" id="{79C746F6-62EA-43C0-9FE6-5BF5F4D4F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0" t="3600" r="5865" b="3600"/>
          <a:stretch/>
        </p:blipFill>
        <p:spPr bwMode="auto">
          <a:xfrm>
            <a:off x="1819656" y="2970859"/>
            <a:ext cx="3699388" cy="318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6773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267D-3D39-4D9B-99A5-67FCA1F84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Closer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743FA-6A34-401A-8564-79E2E0B96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Volume: large amounts of data generated from various sources</a:t>
            </a:r>
          </a:p>
          <a:p>
            <a:r>
              <a:rPr lang="en-US" dirty="0"/>
              <a:t>Variety: diverse data types, including structured, semi-structured, and unstructured data</a:t>
            </a:r>
          </a:p>
          <a:p>
            <a:r>
              <a:rPr lang="en-US" dirty="0"/>
              <a:t>Velocity: high speed of data generation and processing</a:t>
            </a:r>
          </a:p>
          <a:p>
            <a:r>
              <a:rPr lang="en-US" dirty="0"/>
              <a:t>Veracity: data quality and accuracy</a:t>
            </a:r>
          </a:p>
          <a:p>
            <a:r>
              <a:rPr lang="en-US" dirty="0"/>
              <a:t>Value: data must provide business value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9B8FC-03EB-4F2F-AFCC-261E0DA7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3266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17E68-D8C9-4867-9C3F-BE7108F5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NoSQL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6EF1F-2CDF-4D04-A89B-0B42CB0D1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99489-1F59-45CA-A216-51C303A47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15362" name="Picture 2" descr="SQL vs NO-SQL Databases — Everything you need to know | by Dineshchandgr -  A Top writer in Technology | Javarevisited | Medium">
            <a:extLst>
              <a:ext uri="{FF2B5EF4-FFF2-40B4-BE49-F238E27FC236}">
                <a16:creationId xmlns:a16="http://schemas.microsoft.com/office/drawing/2014/main" id="{CD8465C1-B430-472B-9CE5-448A1BA48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8" y="1406880"/>
            <a:ext cx="9738170" cy="510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70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507B9-7B21-4A8A-9DD6-938A1C32B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Different Approach to 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B912C-A117-485E-AE62-93ED66FA9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NoSQL databases are designed to handle large amounts of unstructured and semi-structured data</a:t>
            </a:r>
          </a:p>
          <a:p>
            <a:r>
              <a:rPr lang="en-US" dirty="0"/>
              <a:t>They are horizontally scalable, allowing for easy data distribution and processing</a:t>
            </a:r>
          </a:p>
          <a:p>
            <a:r>
              <a:rPr lang="en-US" dirty="0"/>
              <a:t>They are schema-less, allowing for flexibility in data storage and retrieval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4546D-2CAA-4B7F-AEDA-049F9A051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6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20B31-DE40-41F8-B52B-A105B805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Picture 4" descr="NoSQL Databases - Types of NoSQL Databases and How to Use Them | DataCamp">
            <a:extLst>
              <a:ext uri="{FF2B5EF4-FFF2-40B4-BE49-F238E27FC236}">
                <a16:creationId xmlns:a16="http://schemas.microsoft.com/office/drawing/2014/main" id="{FB0D21FE-90B2-4A09-97EC-4DCBCA2CF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75" y="0"/>
            <a:ext cx="7612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632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F7-0B84-4BC8-91A3-21272321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552C-71CF-42C5-B85E-B39FFDC6B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85270-BF30-453D-80D5-3DA57FED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Picture 2" descr="Types of NoSQL databases">
            <a:extLst>
              <a:ext uri="{FF2B5EF4-FFF2-40B4-BE49-F238E27FC236}">
                <a16:creationId xmlns:a16="http://schemas.microsoft.com/office/drawing/2014/main" id="{1E665DDF-F8D8-42E2-8260-685CE05AE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5" t="7333" r="17725" b="6400"/>
          <a:stretch/>
        </p:blipFill>
        <p:spPr bwMode="auto">
          <a:xfrm>
            <a:off x="2812489" y="1352942"/>
            <a:ext cx="6720840" cy="5139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6552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8AF7-0B84-4BC8-91A3-21272321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Databases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E042B0-41C4-4EED-AD84-65B90EA5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Key-value databases</a:t>
            </a:r>
          </a:p>
          <a:p>
            <a:pPr lvl="1"/>
            <a:r>
              <a:rPr lang="en-US" dirty="0"/>
              <a:t>store data as a collection of key-value pairs</a:t>
            </a:r>
          </a:p>
          <a:p>
            <a:r>
              <a:rPr lang="en-US" dirty="0"/>
              <a:t>Document databases</a:t>
            </a:r>
          </a:p>
          <a:p>
            <a:pPr lvl="1"/>
            <a:r>
              <a:rPr lang="en-US" dirty="0"/>
              <a:t>store data in the form of documents, such as JSON or XML</a:t>
            </a:r>
          </a:p>
          <a:p>
            <a:r>
              <a:rPr lang="en-US" dirty="0"/>
              <a:t>Column-family databases</a:t>
            </a:r>
          </a:p>
          <a:p>
            <a:pPr lvl="1"/>
            <a:r>
              <a:rPr lang="en-US" dirty="0"/>
              <a:t>store data in a column-family format, similar to a relational database</a:t>
            </a:r>
          </a:p>
          <a:p>
            <a:r>
              <a:rPr lang="en-US" dirty="0"/>
              <a:t>Graph databases</a:t>
            </a:r>
          </a:p>
          <a:p>
            <a:pPr lvl="1"/>
            <a:r>
              <a:rPr lang="en-US" dirty="0"/>
              <a:t>store data in the form of nodes and edges, useful for social networks and recommendation systems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85270-BF30-453D-80D5-3DA57FED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93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6AA9-44C0-4B62-8F85-5A138103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Cases for Big Data and NoSQL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1EE15-71FF-42E3-96BA-EB43FA9E2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IoT data processing and analysis</a:t>
            </a:r>
          </a:p>
          <a:p>
            <a:r>
              <a:rPr lang="en-US" dirty="0"/>
              <a:t>Social media data analysis and sentiment analysis</a:t>
            </a:r>
          </a:p>
          <a:p>
            <a:r>
              <a:rPr lang="en-US" dirty="0"/>
              <a:t>Fraud detection and prevention</a:t>
            </a:r>
          </a:p>
          <a:p>
            <a:r>
              <a:rPr lang="en-US" dirty="0"/>
              <a:t>Recommendation systems and personalization</a:t>
            </a:r>
          </a:p>
          <a:p>
            <a:r>
              <a:rPr lang="en-US" dirty="0"/>
              <a:t>Predictive maintenance and machine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A255D0-FA9F-434A-A904-D751936A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06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6CF0-7F9F-450A-B703-42F69784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Data Management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3BEC2-940C-4AC5-A25B-7A6ADB879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governance technologies</a:t>
            </a:r>
          </a:p>
          <a:p>
            <a:pPr lvl="1"/>
            <a:r>
              <a:rPr lang="en-US" dirty="0"/>
              <a:t>Systems used to manage data quality, security, and privacy, such as data catalogs, data dictionaries, and data access control. Examples include Apache Atlas, AWS Lake Formation, and </a:t>
            </a:r>
            <a:r>
              <a:rPr lang="en-US" dirty="0" err="1"/>
              <a:t>DataClarity</a:t>
            </a:r>
            <a:r>
              <a:rPr lang="en-US" dirty="0"/>
              <a:t>.</a:t>
            </a:r>
          </a:p>
          <a:p>
            <a:r>
              <a:rPr lang="en-US" dirty="0"/>
              <a:t>Data visualization technologies</a:t>
            </a:r>
          </a:p>
          <a:p>
            <a:pPr lvl="1"/>
            <a:r>
              <a:rPr lang="en-US" dirty="0"/>
              <a:t>Tools used to create interactive and intuitive visualizations of data, such as business intelligence, data analytics, and data dashboards. Examples include Tableau, Power BI, and QlikView.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1F021-6946-4541-8942-6FDCCD8CF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56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67A97-1CCA-4A9B-BEB7-ED813B34A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4680-EBA7-4C00-B854-E6591B8A3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E-commerce Applications</a:t>
            </a:r>
          </a:p>
          <a:p>
            <a:r>
              <a:rPr lang="en-US" dirty="0"/>
              <a:t>Healthcare</a:t>
            </a:r>
          </a:p>
          <a:p>
            <a:r>
              <a:rPr lang="en-US" dirty="0"/>
              <a:t>Social Media Platforms</a:t>
            </a:r>
          </a:p>
          <a:p>
            <a:r>
              <a:rPr lang="en-US" dirty="0"/>
              <a:t>Transportation</a:t>
            </a:r>
          </a:p>
          <a:p>
            <a:r>
              <a:rPr lang="en-US" dirty="0"/>
              <a:t>Real-World Examples:</a:t>
            </a:r>
          </a:p>
          <a:p>
            <a:pPr lvl="1"/>
            <a:r>
              <a:rPr lang="en-US" dirty="0"/>
              <a:t>Netflix: store customer profiles, viewing histories, and content recommendations.</a:t>
            </a:r>
          </a:p>
          <a:p>
            <a:pPr lvl="1"/>
            <a:r>
              <a:rPr lang="en-US" dirty="0"/>
              <a:t>Uber: ride-sharing platform, managing driver and rider profiles, trip histories, and real-time location data.</a:t>
            </a:r>
          </a:p>
          <a:p>
            <a:pPr lvl="1"/>
            <a:r>
              <a:rPr lang="en-US" dirty="0"/>
              <a:t>Airbnb: handle its extensive listings and user interactions data1.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086351-45EA-4593-9E98-82854143D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328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CD8AF-CB70-4F2A-8E0E-F5EB7C4EB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Big Data and NoSQL Database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291BB6-4A9F-4B25-9D22-2B728E95D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BBD13D5B-914C-4BE4-B204-BD8723FEE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27" y="1383014"/>
            <a:ext cx="5631234" cy="1689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42E899-9428-4B01-8B4C-1F77A3580B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93" y="3248098"/>
            <a:ext cx="3831655" cy="2567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36842B-4837-4811-90DA-1FDAFE39AD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208" y="1520762"/>
            <a:ext cx="4187952" cy="1128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DF3EAD-8AA9-4EA6-B6DC-275067D01C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165" y="3140171"/>
            <a:ext cx="2542037" cy="954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17CC87-8A8C-405B-B511-F67F6EFC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677" y="4727585"/>
            <a:ext cx="4775614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71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9397-D01F-4103-A59B-A5E71E75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NoSQL databases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DD18B3D-FF61-4504-87C1-090BF1E3B3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6681644"/>
              </p:ext>
            </p:extLst>
          </p:nvPr>
        </p:nvGraphicFramePr>
        <p:xfrm>
          <a:off x="347526" y="1477802"/>
          <a:ext cx="11129471" cy="39171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266">
                  <a:extLst>
                    <a:ext uri="{9D8B030D-6E8A-4147-A177-3AD203B41FA5}">
                      <a16:colId xmlns:a16="http://schemas.microsoft.com/office/drawing/2014/main" val="2150664526"/>
                    </a:ext>
                  </a:extLst>
                </a:gridCol>
                <a:gridCol w="1942441">
                  <a:extLst>
                    <a:ext uri="{9D8B030D-6E8A-4147-A177-3AD203B41FA5}">
                      <a16:colId xmlns:a16="http://schemas.microsoft.com/office/drawing/2014/main" val="1762635593"/>
                    </a:ext>
                  </a:extLst>
                </a:gridCol>
                <a:gridCol w="1942441">
                  <a:extLst>
                    <a:ext uri="{9D8B030D-6E8A-4147-A177-3AD203B41FA5}">
                      <a16:colId xmlns:a16="http://schemas.microsoft.com/office/drawing/2014/main" val="3203487414"/>
                    </a:ext>
                  </a:extLst>
                </a:gridCol>
                <a:gridCol w="1942441">
                  <a:extLst>
                    <a:ext uri="{9D8B030D-6E8A-4147-A177-3AD203B41FA5}">
                      <a16:colId xmlns:a16="http://schemas.microsoft.com/office/drawing/2014/main" val="2794547016"/>
                    </a:ext>
                  </a:extLst>
                </a:gridCol>
                <a:gridCol w="1942441">
                  <a:extLst>
                    <a:ext uri="{9D8B030D-6E8A-4147-A177-3AD203B41FA5}">
                      <a16:colId xmlns:a16="http://schemas.microsoft.com/office/drawing/2014/main" val="45639117"/>
                    </a:ext>
                  </a:extLst>
                </a:gridCol>
                <a:gridCol w="1942441">
                  <a:extLst>
                    <a:ext uri="{9D8B030D-6E8A-4147-A177-3AD203B41FA5}">
                      <a16:colId xmlns:a16="http://schemas.microsoft.com/office/drawing/2014/main" val="3228550484"/>
                    </a:ext>
                  </a:extLst>
                </a:gridCol>
              </a:tblGrid>
              <a:tr h="75873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Feature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Hadoop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MongoDB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Cassandra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Neo4j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HBase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207280"/>
                  </a:ext>
                </a:extLst>
              </a:tr>
              <a:tr h="758735"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Data Model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Binary, key-value pairs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Document-oriented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Column-oriented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Graph-based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Column-family based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5301654"/>
                  </a:ext>
                </a:extLst>
              </a:tr>
              <a:tr h="1640953"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Data Processing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MapReduce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MongoDB query language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CQL (Cassandra Query Language)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Cypher (Graph query language)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HBase query language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057130"/>
                  </a:ext>
                </a:extLst>
              </a:tr>
              <a:tr h="758735"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Data Indexing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Secondary indexes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Indexing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Secondary indexes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effectLst/>
                          <a:latin typeface="Candara" panose="020E0502030303020204" pitchFamily="34" charset="0"/>
                        </a:rPr>
                        <a:t>Indexing</a:t>
                      </a:r>
                      <a:endParaRPr lang="en-US" sz="150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effectLst/>
                          <a:latin typeface="Candara" panose="020E0502030303020204" pitchFamily="34" charset="0"/>
                        </a:rPr>
                        <a:t>Indexing</a:t>
                      </a:r>
                      <a:endParaRPr lang="en-US" sz="1500" dirty="0">
                        <a:effectLst/>
                        <a:latin typeface="Candara" panose="020E0502030303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674143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86A8B-28E8-44D1-A7D7-EC0E6C4D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148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BC62F-B97B-476E-8C23-8D5A84F14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database management technologies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57B5D8-3816-4A9D-BA73-D0F35FEF0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20" y="1406525"/>
            <a:ext cx="4942268" cy="486668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95E3A-4F2B-4B03-A5E9-AACF6EB2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721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165F5-FB5B-4AF3-91B4-E0984C965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Data Management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6073D-A0E7-46B4-8832-B0BB63F3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management technologies are critical for organizations to collect, store, process, and analyze large volumes of data.</a:t>
            </a:r>
          </a:p>
          <a:p>
            <a:r>
              <a:rPr lang="en-US" dirty="0"/>
              <a:t>Data-driven decision making has become a norm in today's business landscape.</a:t>
            </a:r>
          </a:p>
          <a:p>
            <a:r>
              <a:rPr lang="en-US" dirty="0"/>
              <a:t>Data management technologies help organizations to make informed decisions, improve operational efficiency, and stay competitive.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135F32-CB78-4F82-9C7C-81DAF771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524B4F4-6BFD-44D1-96BC-EDFDB51742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4" t="23760" r="7753" b="20352"/>
          <a:stretch/>
        </p:blipFill>
        <p:spPr>
          <a:xfrm>
            <a:off x="6391656" y="4160519"/>
            <a:ext cx="4946904" cy="226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1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412D5-DE0D-443F-BB32-6B4CD9AE8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Business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9A0F6-8C01-4790-A0A9-3E3612727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management technologies help organizations to: </a:t>
            </a:r>
          </a:p>
          <a:p>
            <a:pPr lvl="1"/>
            <a:r>
              <a:rPr lang="en-US" dirty="0"/>
              <a:t>Improve data quality and accuracy</a:t>
            </a:r>
          </a:p>
          <a:p>
            <a:pPr lvl="1"/>
            <a:r>
              <a:rPr lang="en-US" dirty="0"/>
              <a:t>Enhance data security and privacy</a:t>
            </a:r>
          </a:p>
          <a:p>
            <a:pPr lvl="1"/>
            <a:r>
              <a:rPr lang="en-US" dirty="0"/>
              <a:t>Increase operational efficiency and productivity</a:t>
            </a:r>
          </a:p>
          <a:p>
            <a:pPr lvl="1"/>
            <a:r>
              <a:rPr lang="en-US" dirty="0"/>
              <a:t>Improve customer experience and satisfaction</a:t>
            </a:r>
          </a:p>
          <a:p>
            <a:pPr lvl="1"/>
            <a:r>
              <a:rPr lang="en-US" dirty="0"/>
              <a:t>Make informed decisions based on data insights</a:t>
            </a:r>
          </a:p>
          <a:p>
            <a:pPr lvl="1"/>
            <a:r>
              <a:rPr lang="en-US" dirty="0"/>
              <a:t>Stay competitive in the marketplace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73D5E-A894-4AA7-AA8A-389AB1BF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86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2567</Words>
  <Application>Microsoft Office PowerPoint</Application>
  <PresentationFormat>Widescreen</PresentationFormat>
  <Paragraphs>425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Candara</vt:lpstr>
      <vt:lpstr>Office Theme</vt:lpstr>
      <vt:lpstr>Data Management Technologies</vt:lpstr>
      <vt:lpstr>Outline</vt:lpstr>
      <vt:lpstr>Introduction</vt:lpstr>
      <vt:lpstr>Data Management Technologies: An Overview</vt:lpstr>
      <vt:lpstr>Types of Data Management Technologies</vt:lpstr>
      <vt:lpstr>Types of Data Management Technologies</vt:lpstr>
      <vt:lpstr>Modern database management technologies</vt:lpstr>
      <vt:lpstr>Importance of Data Management Technologies</vt:lpstr>
      <vt:lpstr>Improving Business Outcomes</vt:lpstr>
      <vt:lpstr>Improving Business Outcomes</vt:lpstr>
      <vt:lpstr>Types of Data Management Technologies</vt:lpstr>
      <vt:lpstr>Types of Data Management Technologies</vt:lpstr>
      <vt:lpstr>Key Features and Use Cases</vt:lpstr>
      <vt:lpstr>Key Features and Use Cases</vt:lpstr>
      <vt:lpstr>Data Warehousing and Data Mart</vt:lpstr>
      <vt:lpstr>Understanding the Basics</vt:lpstr>
      <vt:lpstr>Understanding the Basics</vt:lpstr>
      <vt:lpstr>Understanding the Basics</vt:lpstr>
      <vt:lpstr>Lake, Warehouse, Mart</vt:lpstr>
      <vt:lpstr>A Centralized Repository for Data</vt:lpstr>
      <vt:lpstr>A Subset of a Data Warehouse</vt:lpstr>
      <vt:lpstr>Benefits of Centralized Data Storage</vt:lpstr>
      <vt:lpstr>Challenges of Centralized Data Storage</vt:lpstr>
      <vt:lpstr>Benefits of Focused Data Storage</vt:lpstr>
      <vt:lpstr>Challenges of Focused Data Storage</vt:lpstr>
      <vt:lpstr>Industry Examples</vt:lpstr>
      <vt:lpstr>Departmental Examples</vt:lpstr>
      <vt:lpstr>Data Warehousing Tools</vt:lpstr>
      <vt:lpstr>Summary of Key Points</vt:lpstr>
      <vt:lpstr>Data Lakes and Data Reservoirs</vt:lpstr>
      <vt:lpstr>Data Lakes and Data Reservoirs</vt:lpstr>
      <vt:lpstr>Data Lakes</vt:lpstr>
      <vt:lpstr>Data Reservoirs</vt:lpstr>
      <vt:lpstr>When to Use Each</vt:lpstr>
      <vt:lpstr>Data Lakes Pros and Cons</vt:lpstr>
      <vt:lpstr>Advantages and Disadvantages of Data Reservoirs</vt:lpstr>
      <vt:lpstr>Real-World Examples of Data Lake Implementations</vt:lpstr>
      <vt:lpstr>Use Cases</vt:lpstr>
      <vt:lpstr>Use Cases</vt:lpstr>
      <vt:lpstr>Comparing Data Lakes and Data Reservoirs</vt:lpstr>
      <vt:lpstr>Data Lake Tools</vt:lpstr>
      <vt:lpstr>Cloud Computing and Data Management</vt:lpstr>
      <vt:lpstr>An Overview</vt:lpstr>
      <vt:lpstr>Importance of data management in cloud computing</vt:lpstr>
      <vt:lpstr>A Closer Look</vt:lpstr>
      <vt:lpstr>Cloud Computing Service Models</vt:lpstr>
      <vt:lpstr>Cloud Computing Deployment Models</vt:lpstr>
      <vt:lpstr>Cloud Computing for Data Management</vt:lpstr>
      <vt:lpstr>Example of Cloud Computing Platforms</vt:lpstr>
      <vt:lpstr>Agility, Innovation, Collaboration</vt:lpstr>
      <vt:lpstr>Big Data and NoSQL Databases</vt:lpstr>
      <vt:lpstr>An Overview</vt:lpstr>
      <vt:lpstr>A Closer Look</vt:lpstr>
      <vt:lpstr>SQL vs NoSQL</vt:lpstr>
      <vt:lpstr>A Different Approach to Data Storage</vt:lpstr>
      <vt:lpstr>PowerPoint Presentation</vt:lpstr>
      <vt:lpstr>Types of NoSQL Databases</vt:lpstr>
      <vt:lpstr>Types of NoSQL Databases</vt:lpstr>
      <vt:lpstr>Use Cases for Big Data and NoSQL Databases</vt:lpstr>
      <vt:lpstr>NoSQL Databases</vt:lpstr>
      <vt:lpstr>Example of Big Data and NoSQL Database Tools</vt:lpstr>
      <vt:lpstr>Comparison of NoSQL databases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Prof. Mamdouh Alenezi</cp:lastModifiedBy>
  <cp:revision>232</cp:revision>
  <cp:lastPrinted>2021-10-18T07:27:50Z</cp:lastPrinted>
  <dcterms:created xsi:type="dcterms:W3CDTF">2021-10-12T10:09:12Z</dcterms:created>
  <dcterms:modified xsi:type="dcterms:W3CDTF">2024-04-18T08:34:59Z</dcterms:modified>
</cp:coreProperties>
</file>